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80" r:id="rId2"/>
    <p:sldId id="277" r:id="rId3"/>
    <p:sldId id="258" r:id="rId4"/>
    <p:sldId id="259" r:id="rId5"/>
    <p:sldId id="260" r:id="rId6"/>
    <p:sldId id="266" r:id="rId7"/>
    <p:sldId id="261" r:id="rId8"/>
    <p:sldId id="262" r:id="rId9"/>
    <p:sldId id="278" r:id="rId10"/>
    <p:sldId id="281" r:id="rId11"/>
    <p:sldId id="282" r:id="rId12"/>
    <p:sldId id="263" r:id="rId13"/>
    <p:sldId id="265" r:id="rId14"/>
    <p:sldId id="264" r:id="rId15"/>
    <p:sldId id="276" r:id="rId16"/>
    <p:sldId id="267" r:id="rId17"/>
    <p:sldId id="268" r:id="rId18"/>
    <p:sldId id="270" r:id="rId19"/>
    <p:sldId id="272" r:id="rId20"/>
    <p:sldId id="274" r:id="rId21"/>
    <p:sldId id="27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5" autoAdjust="0"/>
    <p:restoredTop sz="76941" autoAdjust="0"/>
  </p:normalViewPr>
  <p:slideViewPr>
    <p:cSldViewPr snapToGrid="0" snapToObjects="1">
      <p:cViewPr>
        <p:scale>
          <a:sx n="75" d="100"/>
          <a:sy n="75" d="100"/>
        </p:scale>
        <p:origin x="-7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2851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F3177-84C8-41EC-B0DD-1FC26D5105EF}" type="datetimeFigureOut">
              <a:rPr lang="nl-BE" smtClean="0"/>
              <a:t>10/05/2019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B0FBA-EA30-440C-814C-EB291CC3849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542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80/rentFlowDemoApp/rentFlowDemoComp/car/al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pi-manager-app1-a.antwerpen.be/apiManager/relogin.actio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i-manager-app1-a.antwerpen.be/apiManager/relogin.actio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Uitleg</a:t>
            </a:r>
            <a:r>
              <a:rPr lang="en-US" dirty="0" smtClean="0"/>
              <a:t> </a:t>
            </a:r>
            <a:r>
              <a:rPr lang="en-US" dirty="0" err="1" smtClean="0"/>
              <a:t>algemene</a:t>
            </a:r>
            <a:r>
              <a:rPr lang="en-US" dirty="0" smtClean="0"/>
              <a:t> </a:t>
            </a:r>
            <a:r>
              <a:rPr lang="en-US" dirty="0" err="1" smtClean="0"/>
              <a:t>microservice</a:t>
            </a:r>
            <a:r>
              <a:rPr lang="en-US" dirty="0" smtClean="0"/>
              <a:t> </a:t>
            </a:r>
            <a:r>
              <a:rPr lang="en-US" dirty="0" err="1" smtClean="0"/>
              <a:t>architectuur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Als</a:t>
            </a:r>
            <a:r>
              <a:rPr lang="en-US" dirty="0" smtClean="0"/>
              <a:t> developer: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Separate</a:t>
            </a:r>
            <a:r>
              <a:rPr lang="en-US" baseline="0" dirty="0" smtClean="0"/>
              <a:t> the domains and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 </a:t>
            </a:r>
            <a:r>
              <a:rPr lang="en-US" baseline="0" dirty="0" err="1" smtClean="0"/>
              <a:t>carefull</a:t>
            </a:r>
            <a:r>
              <a:rPr lang="en-US" baseline="0" dirty="0" smtClean="0"/>
              <a:t> with the functionalities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Individually deployable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3470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Logging:</a:t>
            </a:r>
          </a:p>
          <a:p>
            <a:r>
              <a:rPr lang="en-US" dirty="0" smtClean="0"/>
              <a:t>1.</a:t>
            </a:r>
            <a:r>
              <a:rPr lang="en-US" baseline="0" dirty="0" smtClean="0"/>
              <a:t> </a:t>
            </a:r>
            <a:r>
              <a:rPr lang="en-US" dirty="0" smtClean="0"/>
              <a:t>App-logging</a:t>
            </a:r>
          </a:p>
          <a:p>
            <a:r>
              <a:rPr lang="en-US" dirty="0" smtClean="0"/>
              <a:t>2. Logging via</a:t>
            </a:r>
            <a:r>
              <a:rPr lang="en-US" baseline="0" dirty="0" smtClean="0"/>
              <a:t> logging engine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Stoud</a:t>
            </a:r>
            <a:r>
              <a:rPr lang="en-US" baseline="0" dirty="0" smtClean="0"/>
              <a:t> -&gt; logging engine </a:t>
            </a:r>
            <a:r>
              <a:rPr lang="en-US" baseline="0" dirty="0" err="1" smtClean="0"/>
              <a:t>kibana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3783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9680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</a:t>
            </a:r>
          </a:p>
          <a:p>
            <a:endParaRPr lang="en-US" dirty="0" smtClean="0"/>
          </a:p>
          <a:p>
            <a:r>
              <a:rPr lang="en-US" dirty="0" smtClean="0"/>
              <a:t>C:\Users\Tim\Downloads\RentWorkflowBase\RentWorkflowBase</a:t>
            </a:r>
          </a:p>
          <a:p>
            <a:endParaRPr lang="en-US" dirty="0" smtClean="0"/>
          </a:p>
          <a:p>
            <a:r>
              <a:rPr lang="en-US" dirty="0" err="1" smtClean="0"/>
              <a:t>docker</a:t>
            </a:r>
            <a:r>
              <a:rPr lang="en-US" dirty="0" smtClean="0"/>
              <a:t> run -it -p 8080:8080 </a:t>
            </a:r>
            <a:r>
              <a:rPr lang="en-US" dirty="0" err="1" smtClean="0"/>
              <a:t>rentflowdemo</a:t>
            </a:r>
            <a:endParaRPr lang="en-US" dirty="0" smtClean="0"/>
          </a:p>
          <a:p>
            <a:endParaRPr lang="en-US" dirty="0" smtClean="0"/>
          </a:p>
          <a:p>
            <a:r>
              <a:rPr lang="nl-BE" dirty="0" smtClean="0">
                <a:hlinkClick r:id="rId3"/>
              </a:rPr>
              <a:t>http://localhost:8080/rentFlowDemoApp/rentFlowDemoComp/car/all</a:t>
            </a:r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4650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case: </a:t>
            </a:r>
            <a:r>
              <a:rPr lang="en-US" dirty="0" err="1" smtClean="0"/>
              <a:t>Uber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Synchronized </a:t>
            </a:r>
            <a:r>
              <a:rPr lang="en-US" dirty="0" err="1" smtClean="0"/>
              <a:t>vs</a:t>
            </a:r>
            <a:r>
              <a:rPr lang="en-US" dirty="0" smtClean="0"/>
              <a:t> messages</a:t>
            </a:r>
            <a:endParaRPr lang="en-US" dirty="0" smtClean="0"/>
          </a:p>
          <a:p>
            <a:r>
              <a:rPr lang="en-US" dirty="0" smtClean="0"/>
              <a:t>Separation of state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822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Streaming component</a:t>
            </a:r>
          </a:p>
          <a:p>
            <a:r>
              <a:rPr lang="nl-BE" dirty="0" smtClean="0">
                <a:hlinkClick r:id="rId3"/>
              </a:rPr>
              <a:t>https://api-manager-app1-a.antwerpen.be/apiManager/relogin.action</a:t>
            </a:r>
            <a:endParaRPr lang="en-US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822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Streaming component</a:t>
            </a:r>
          </a:p>
          <a:p>
            <a:r>
              <a:rPr lang="nl-BE" dirty="0" smtClean="0">
                <a:hlinkClick r:id="rId3"/>
              </a:rPr>
              <a:t>https://api-manager-app1-a.antwerpen.be/apiManager/relogin.action</a:t>
            </a:r>
            <a:endParaRPr lang="en-US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0056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4650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Swagger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909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Logging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Auditing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Traffic management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Latency-aware load balancing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SSL offloading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Metrics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Visibility / shielding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Failure recovery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Synchroon/asynchroon transformatie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Buffering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Circuit breaking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transformatie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Compliance met API Guidelines</a:t>
            </a:r>
          </a:p>
          <a:p>
            <a:pPr rtl="0" fontAlgn="base"/>
            <a:r>
              <a:rPr lang="nl-B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 limiting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909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516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Vergelijking</a:t>
            </a:r>
            <a:r>
              <a:rPr lang="en-US" dirty="0" smtClean="0"/>
              <a:t> met NS</a:t>
            </a:r>
          </a:p>
          <a:p>
            <a:endParaRPr lang="en-US" dirty="0" smtClean="0"/>
          </a:p>
          <a:p>
            <a:r>
              <a:rPr lang="en-US" dirty="0" smtClean="0"/>
              <a:t>Individual deployable units: apart </a:t>
            </a:r>
            <a:r>
              <a:rPr lang="en-US" dirty="0" err="1" smtClean="0"/>
              <a:t>schaalbaar</a:t>
            </a:r>
            <a:r>
              <a:rPr lang="en-US" dirty="0" smtClean="0"/>
              <a:t>…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0216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RestConnector</a:t>
            </a:r>
            <a:endParaRPr lang="en-US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524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73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Swagger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909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Sven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909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Very specific build for predefined sensors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Only limited type of sensors supported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 metadata was very specific (</a:t>
            </a:r>
            <a:r>
              <a:rPr lang="en-US" baseline="0" dirty="0" err="1" smtClean="0"/>
              <a:t>ParkingSpot</a:t>
            </a:r>
            <a:r>
              <a:rPr lang="en-US" baseline="0" dirty="0" smtClean="0"/>
              <a:t>, Barrier, Camera, ….)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Problems</a:t>
            </a:r>
            <a:r>
              <a:rPr lang="nl-BE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Channels for incoming data were not scalable + hard coupled to </a:t>
            </a:r>
            <a:r>
              <a:rPr lang="en-US" baseline="0" dirty="0" err="1" smtClean="0"/>
              <a:t>messageType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messageTypes</a:t>
            </a:r>
            <a:r>
              <a:rPr lang="en-US" baseline="0" dirty="0" smtClean="0"/>
              <a:t> were hard coupled to </a:t>
            </a:r>
            <a:r>
              <a:rPr lang="en-US" baseline="0" dirty="0" err="1" smtClean="0"/>
              <a:t>deviceTypes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Internal parsing of messages =&gt; new type requires new coding + deploy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metadata was specific for devices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90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Version2:</a:t>
            </a:r>
            <a:r>
              <a:rPr lang="en-US" baseline="0" dirty="0" smtClean="0"/>
              <a:t> generic</a:t>
            </a:r>
          </a:p>
          <a:p>
            <a:r>
              <a:rPr lang="en-US" baseline="0" dirty="0" smtClean="0"/>
              <a:t>Solutions: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Introduce scalable channels unique coupled to </a:t>
            </a:r>
            <a:r>
              <a:rPr lang="en-US" baseline="0" dirty="0" err="1" smtClean="0"/>
              <a:t>messageType</a:t>
            </a:r>
            <a:endParaRPr lang="en-US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Callback (unique per code)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TCP (unique per socket port)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MQTT (unique per topic)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External decoder to decode raw message to specific NSX format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Information includes </a:t>
            </a:r>
            <a:r>
              <a:rPr lang="en-US" baseline="0" dirty="0" err="1" smtClean="0"/>
              <a:t>deviceId</a:t>
            </a:r>
            <a:r>
              <a:rPr lang="en-US" baseline="0" dirty="0" smtClean="0"/>
              <a:t>/</a:t>
            </a:r>
            <a:r>
              <a:rPr lang="en-US" baseline="0" dirty="0" err="1" smtClean="0"/>
              <a:t>deviceType</a:t>
            </a:r>
            <a:r>
              <a:rPr lang="en-US" baseline="0" dirty="0" smtClean="0"/>
              <a:t> to couple data to devices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Generic metadata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909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Bad decoder can congest queue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0FBA-EA30-440C-814C-EB291CC3849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90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sx-720p.mov">
            <a:hlinkClick r:id="" action="ppaction://media"/>
            <a:extLst>
              <a:ext uri="{FF2B5EF4-FFF2-40B4-BE49-F238E27FC236}">
                <a16:creationId xmlns="" xmlns:a16="http://schemas.microsoft.com/office/drawing/2014/main" id="{D05365EE-9C88-3443-A2C2-20F637639CB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8EA7447-74A5-8E4E-AE57-D3666AE18E0D}"/>
              </a:ext>
            </a:extLst>
          </p:cNvPr>
          <p:cNvSpPr/>
          <p:nvPr userDrawn="1"/>
        </p:nvSpPr>
        <p:spPr>
          <a:xfrm>
            <a:off x="7710201" y="0"/>
            <a:ext cx="4302034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137E467-AB8F-8B41-8A56-F5CB6160E1C3}"/>
              </a:ext>
            </a:extLst>
          </p:cNvPr>
          <p:cNvSpPr/>
          <p:nvPr userDrawn="1"/>
        </p:nvSpPr>
        <p:spPr>
          <a:xfrm>
            <a:off x="7889966" y="0"/>
            <a:ext cx="43020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C73ACAB-E899-6F4E-B89D-7D7D2356DD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80888" y="1134251"/>
            <a:ext cx="2520001" cy="720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27B3F1-1B48-704C-B79B-6A4DDEAA2A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76000" y="2966139"/>
            <a:ext cx="3240000" cy="925722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="" xmlns:a16="http://schemas.microsoft.com/office/drawing/2014/main" id="{B1F97735-A232-A54B-81D0-B968EB7D6F2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06440" y="3429000"/>
            <a:ext cx="3519287" cy="2003612"/>
          </a:xfrm>
        </p:spPr>
        <p:txBody>
          <a:bodyPr>
            <a:normAutofit/>
          </a:bodyPr>
          <a:lstStyle>
            <a:lvl1pPr marL="0" indent="0" algn="ctr">
              <a:buNone/>
              <a:defRPr sz="33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="" xmlns:a16="http://schemas.microsoft.com/office/drawing/2014/main" id="{12EC2F5D-8D75-0A4D-9BD8-D89236070F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05800" y="6024563"/>
            <a:ext cx="3519488" cy="300037"/>
          </a:xfrm>
        </p:spPr>
        <p:txBody>
          <a:bodyPr>
            <a:normAutofit/>
          </a:bodyPr>
          <a:lstStyle>
            <a:lvl1pPr marL="0" indent="0" algn="ctr">
              <a:buNone/>
              <a:defRPr sz="1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DATUM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="" xmlns:a16="http://schemas.microsoft.com/office/drawing/2014/main" id="{3B264D3F-AA0D-1246-BFCA-E8E62B53C44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05800" y="2927898"/>
            <a:ext cx="3519488" cy="300037"/>
          </a:xfrm>
        </p:spPr>
        <p:txBody>
          <a:bodyPr>
            <a:normAutofit/>
          </a:bodyPr>
          <a:lstStyle>
            <a:lvl1pPr marL="0" indent="0" algn="ctr">
              <a:buNone/>
              <a:defRPr sz="1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56145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78451B-F02F-2544-8BDA-17325B95B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0EAAD4BE-ACA3-9C4D-AABF-D18810F9E9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40880" y="3090819"/>
            <a:ext cx="4105275" cy="2984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="" xmlns:a16="http://schemas.microsoft.com/office/drawing/2014/main" id="{C582E9CE-A56F-4440-B628-637F73BC20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040563" y="3448050"/>
            <a:ext cx="4105275" cy="115887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Maven Pro" pitchFamily="2" charset="7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9020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="" xmlns:a16="http://schemas.microsoft.com/office/drawing/2014/main" id="{613AFE5B-4C39-184D-9FF6-7896506ECCD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775" y="276245"/>
            <a:ext cx="11193463" cy="51928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4595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>
            <a:extLst>
              <a:ext uri="{FF2B5EF4-FFF2-40B4-BE49-F238E27FC236}">
                <a16:creationId xmlns="" xmlns:a16="http://schemas.microsoft.com/office/drawing/2014/main" id="{32F25501-600F-4849-924B-BF2B3F11C45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775" y="276245"/>
            <a:ext cx="11193463" cy="51928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C1211E5-AF32-8248-A71E-63F3836151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775" y="849630"/>
            <a:ext cx="11193463" cy="3111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302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sx-720p.mov">
            <a:hlinkClick r:id="" action="ppaction://media"/>
            <a:extLst>
              <a:ext uri="{FF2B5EF4-FFF2-40B4-BE49-F238E27FC236}">
                <a16:creationId xmlns="" xmlns:a16="http://schemas.microsoft.com/office/drawing/2014/main" id="{CE96F051-7DE1-A049-9B70-48B5B09FF3D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53577B-AEE4-B24C-9ED1-00E0248B56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76000" y="2966139"/>
            <a:ext cx="3240000" cy="92572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8F727BD5-0333-0447-B673-4006EEBAC1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05712" y="5450523"/>
            <a:ext cx="9180576" cy="119697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bg1"/>
                </a:solidFill>
                <a:latin typeface="+mj-lt"/>
              </a:defRPr>
            </a:lvl3pPr>
            <a:lvl4pPr>
              <a:defRPr b="1">
                <a:solidFill>
                  <a:schemeClr val="bg1"/>
                </a:solidFill>
                <a:latin typeface="+mj-lt"/>
              </a:defRPr>
            </a:lvl4pPr>
            <a:lvl5pPr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Vragen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43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70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DA6AFF-6F61-5048-B4CB-65AAB8F2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A88BEB-B892-5848-B338-162591F25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0E9C43-F514-5C45-8A49-6ADB5E963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3AA8E1-8DD2-9A4B-A24A-C798CE93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082D-DF20-124C-BF9E-CEA1B42896E3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35B0E2-D2F8-A747-B8E1-F938FC91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04305F-26A4-FA43-AD06-AAD5D95C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78A9-1C86-D646-A760-B26086D91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7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A11EF5-F109-D940-9E38-A3FFE7E5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20B6A1E-6607-A540-8B2B-2596F99DD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50F9FE-68EF-C54B-B1A4-15A8F395E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AF5CA4-28FC-064C-85D9-573C4B2D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082D-DF20-124C-BF9E-CEA1B42896E3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29F0F2-BDC3-D349-87A9-97A20FCC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00169F-8824-B645-B4DE-041EBE98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78A9-1C86-D646-A760-B26086D91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6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B13741-CFDA-5241-BC55-1D35A3A8F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A10040-11A1-594F-B15C-F94ADB1F6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A69166-0DA0-0442-BD63-0C370636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1447-CE54-A14B-B740-41DEEFFAE14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3A1AA8-5233-424F-99D3-6F88E379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060383-B7E0-E742-9CEB-A004CA2A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70E3-E9DA-0241-9D92-960E1FEB6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2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DC84779-FEAB-324B-A7F9-DEE5191E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210C5D-20EA-5C45-93F4-F8465BE10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DEA8C6-AA3A-7B4D-85DF-79CDE468A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082D-DF20-124C-BF9E-CEA1B42896E3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892817-D55E-C44D-B4D6-045CB3F34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0D3D36-4D9A-6345-9241-8F2AACB30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D78A9-1C86-D646-A760-B26086D91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7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2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i-manager-app1-a.antwerpen.be/apiManager/v1/swagger.jso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i-manager-app1-a.antwerpen.be/apiManager/swagger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65C93-AF77-6A49-B8EC-8604B658C8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B54F07-D194-5740-B211-3478C6ED64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sx-720p.mov">
            <a:hlinkClick r:id="" action="ppaction://media"/>
            <a:extLst>
              <a:ext uri="{FF2B5EF4-FFF2-40B4-BE49-F238E27FC236}">
                <a16:creationId xmlns:a16="http://schemas.microsoft.com/office/drawing/2014/main" xmlns="" id="{9D686182-D912-0842-9118-6055BABE2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AFBFD4-8700-BE4B-A43B-EB8CA0360DEF}"/>
              </a:ext>
            </a:extLst>
          </p:cNvPr>
          <p:cNvSpPr/>
          <p:nvPr/>
        </p:nvSpPr>
        <p:spPr>
          <a:xfrm>
            <a:off x="7710201" y="0"/>
            <a:ext cx="4302034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6852EE-A7D0-DA4B-A407-7D6234116E2F}"/>
              </a:ext>
            </a:extLst>
          </p:cNvPr>
          <p:cNvSpPr/>
          <p:nvPr/>
        </p:nvSpPr>
        <p:spPr>
          <a:xfrm>
            <a:off x="7889966" y="0"/>
            <a:ext cx="43020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628480-0DFA-E84D-B4AE-233A3EBD6103}"/>
              </a:ext>
            </a:extLst>
          </p:cNvPr>
          <p:cNvSpPr txBox="1"/>
          <p:nvPr/>
        </p:nvSpPr>
        <p:spPr>
          <a:xfrm>
            <a:off x="8849180" y="3063129"/>
            <a:ext cx="23836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300" dirty="0" smtClean="0">
                <a:solidFill>
                  <a:srgbClr val="0073B6"/>
                </a:solidFill>
                <a:latin typeface="Maven Pro" pitchFamily="2" charset="77"/>
                <a:cs typeface="Arial" panose="020B0604020202020204" pitchFamily="34" charset="0"/>
              </a:rPr>
              <a:t>MICROSERVICES</a:t>
            </a:r>
            <a:endParaRPr lang="en-US" sz="1000" spc="300" dirty="0">
              <a:solidFill>
                <a:srgbClr val="0073B6"/>
              </a:solidFill>
              <a:latin typeface="Maven Pro" pitchFamily="2" charset="7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AB9A82-01CE-A54D-A24D-1B85CF75F91F}"/>
              </a:ext>
            </a:extLst>
          </p:cNvPr>
          <p:cNvSpPr txBox="1"/>
          <p:nvPr/>
        </p:nvSpPr>
        <p:spPr>
          <a:xfrm>
            <a:off x="8576389" y="3335491"/>
            <a:ext cx="3138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Maven Pro" pitchFamily="2" charset="77"/>
                <a:cs typeface="Arial" panose="020B0604020202020204" pitchFamily="34" charset="0"/>
              </a:rPr>
              <a:t>Containerization</a:t>
            </a:r>
          </a:p>
          <a:p>
            <a:pPr algn="ctr"/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Maven Pro" pitchFamily="2" charset="77"/>
                <a:cs typeface="Arial" panose="020B0604020202020204" pitchFamily="34" charset="0"/>
              </a:rPr>
              <a:t>Sidecar proxies</a:t>
            </a:r>
          </a:p>
          <a:p>
            <a:pPr algn="ctr"/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Maven Pro" pitchFamily="2" charset="77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Maven Pro" pitchFamily="2" charset="77"/>
                <a:cs typeface="Arial" panose="020B0604020202020204" pitchFamily="34" charset="0"/>
              </a:rPr>
              <a:t>wagger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Maven Pro" pitchFamily="2" charset="7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8C64CB-E09B-1D46-9BDC-1E51D45BC01F}"/>
              </a:ext>
            </a:extLst>
          </p:cNvPr>
          <p:cNvSpPr txBox="1"/>
          <p:nvPr/>
        </p:nvSpPr>
        <p:spPr>
          <a:xfrm>
            <a:off x="8849180" y="5688568"/>
            <a:ext cx="23836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300" dirty="0">
                <a:solidFill>
                  <a:srgbClr val="0073B6"/>
                </a:solidFill>
                <a:latin typeface="Maven Pro" pitchFamily="2" charset="77"/>
                <a:cs typeface="Arial" panose="020B0604020202020204" pitchFamily="34" charset="0"/>
              </a:rPr>
              <a:t>17 MEI 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D0BFD91-1E4E-864A-BFDC-365D68737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982" y="1130845"/>
            <a:ext cx="2520000" cy="673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11F2062-B842-8C49-9883-98CC26C8F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083" y="2991857"/>
            <a:ext cx="3269834" cy="8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8" grpId="0"/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Second Example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IOT </a:t>
            </a:r>
            <a:r>
              <a:rPr lang="en-US" dirty="0" err="1" smtClean="0"/>
              <a:t>DataInflow</a:t>
            </a:r>
            <a:r>
              <a:rPr lang="en-US" dirty="0" smtClean="0"/>
              <a:t> Engine</a:t>
            </a:r>
            <a:endParaRPr lang="nl-BE" dirty="0"/>
          </a:p>
        </p:txBody>
      </p:sp>
      <p:sp>
        <p:nvSpPr>
          <p:cNvPr id="5" name="AutoShape 2" descr="server_architecture_v1.2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server_architecture_v1.2.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server_architecture_v1.2.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8" descr="server_architecture_v1.2.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5" y="1782128"/>
            <a:ext cx="10000814" cy="3970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5175" y="617538"/>
            <a:ext cx="118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Version 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Second Example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IOT </a:t>
            </a:r>
            <a:r>
              <a:rPr lang="en-US" dirty="0" err="1" smtClean="0"/>
              <a:t>DataInflow</a:t>
            </a:r>
            <a:r>
              <a:rPr lang="en-US" dirty="0" smtClean="0"/>
              <a:t> Engine</a:t>
            </a:r>
            <a:endParaRPr lang="nl-BE" dirty="0"/>
          </a:p>
        </p:txBody>
      </p:sp>
      <p:sp>
        <p:nvSpPr>
          <p:cNvPr id="5" name="AutoShape 2" descr="server_architecture_v1.2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server_architecture_v1.2.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server_architecture_v1.2.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8" descr="server_architecture_v1.2.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816" y="2550944"/>
            <a:ext cx="7074306" cy="38828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7575" y="525315"/>
            <a:ext cx="53154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Advantages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Scalable</a:t>
            </a:r>
            <a:endParaRPr lang="nl-BE" sz="2400" dirty="0"/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Disadvantages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Longer processing time =&gt; lower throughput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Less control</a:t>
            </a:r>
          </a:p>
        </p:txBody>
      </p:sp>
    </p:spTree>
    <p:extLst>
      <p:ext uri="{BB962C8B-B14F-4D97-AF65-F5344CB8AC3E}">
        <p14:creationId xmlns:p14="http://schemas.microsoft.com/office/powerpoint/2010/main" val="4419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Cross-cutting concerns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905664" y="635616"/>
            <a:ext cx="5315484" cy="224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Logging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Authorization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…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5998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 smtClean="0"/>
              <a:t>Uitdagingen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Hergebruik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905664" y="635616"/>
            <a:ext cx="5315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/>
              <a:t>Documentatie</a:t>
            </a:r>
            <a:r>
              <a:rPr lang="en-US" sz="2400" dirty="0" smtClean="0"/>
              <a:t> - JAX-RS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hlinkClick r:id="rId3"/>
              </a:rPr>
              <a:t>Swagger 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hlinkClick r:id="rId4"/>
              </a:rPr>
              <a:t>SwaggerUI</a:t>
            </a:r>
            <a:r>
              <a:rPr lang="en-US" sz="2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nl-BE" sz="2400" dirty="0" smtClean="0"/>
          </a:p>
          <a:p>
            <a:pPr>
              <a:lnSpc>
                <a:spcPct val="150000"/>
              </a:lnSpc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41779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CI/CD</a:t>
            </a:r>
            <a:endParaRPr lang="nl-BE" dirty="0"/>
          </a:p>
        </p:txBody>
      </p:sp>
      <p:sp>
        <p:nvSpPr>
          <p:cNvPr id="6" name="TextBox 5"/>
          <p:cNvSpPr txBox="1"/>
          <p:nvPr/>
        </p:nvSpPr>
        <p:spPr>
          <a:xfrm>
            <a:off x="905664" y="635616"/>
            <a:ext cx="5315484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/>
              <a:t>Docker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5586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Synchronization</a:t>
            </a:r>
            <a:endParaRPr lang="nl-BE" dirty="0"/>
          </a:p>
        </p:txBody>
      </p:sp>
      <p:pic>
        <p:nvPicPr>
          <p:cNvPr id="6146" name="Picture 2" descr="Afbeeldingsresultaat voor microserv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" y="528320"/>
            <a:ext cx="6305586" cy="62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Synchronization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905664" y="635616"/>
            <a:ext cx="5315484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Apache Kafka Messages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nl-BE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603137"/>
            <a:ext cx="5654357" cy="518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3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7040880" y="4700876"/>
            <a:ext cx="4105275" cy="298450"/>
          </a:xfrm>
        </p:spPr>
        <p:txBody>
          <a:bodyPr>
            <a:normAutofit fontScale="62500" lnSpcReduction="20000"/>
          </a:bodyPr>
          <a:lstStyle/>
          <a:p>
            <a:endParaRPr lang="nl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4" y="901656"/>
            <a:ext cx="11419926" cy="528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0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  <a:endParaRPr lang="nl-BE" dirty="0"/>
          </a:p>
        </p:txBody>
      </p:sp>
      <p:sp>
        <p:nvSpPr>
          <p:cNvPr id="6" name="TextBox 5"/>
          <p:cNvSpPr txBox="1"/>
          <p:nvPr/>
        </p:nvSpPr>
        <p:spPr>
          <a:xfrm>
            <a:off x="905664" y="635616"/>
            <a:ext cx="5315484" cy="16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Data is distributed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Elastic Search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9426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Sidecar Proxies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OCAPI</a:t>
            </a:r>
            <a:endParaRPr lang="nl-BE" dirty="0"/>
          </a:p>
        </p:txBody>
      </p:sp>
      <p:sp>
        <p:nvSpPr>
          <p:cNvPr id="5" name="AutoShape 2" descr="server_architecture_v1.2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server_architecture_v1.2.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server_architecture_v1.2.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8" descr="server_architecture_v1.2.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79098"/>
            <a:ext cx="6736035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2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DEVCON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717847" y="965674"/>
            <a:ext cx="56573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/>
              <a:t>M</a:t>
            </a:r>
            <a:r>
              <a:rPr lang="en-US" sz="2400" dirty="0" err="1" smtClean="0"/>
              <a:t>icroservices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Engines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Advantages and pitfalls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Sidecar proxies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181815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Sidecar Proxies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OCAPI</a:t>
            </a:r>
            <a:endParaRPr lang="nl-BE" dirty="0"/>
          </a:p>
        </p:txBody>
      </p:sp>
      <p:sp>
        <p:nvSpPr>
          <p:cNvPr id="5" name="AutoShape 2" descr="server_architecture_v1.2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server_architecture_v1.2.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server_architecture_v1.2.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8" descr="server_architecture_v1.2.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9" name="Picture 2" descr="C:\Users\Tim\Downloads\ocapi-apigw-satcontroll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35688"/>
            <a:ext cx="5756024" cy="34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5664" y="635616"/>
            <a:ext cx="5315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Cross-cutting concerns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Expanded shell </a:t>
            </a:r>
            <a:r>
              <a:rPr lang="en-US" sz="2400" dirty="0" err="1" smtClean="0"/>
              <a:t>vs</a:t>
            </a:r>
            <a:r>
              <a:rPr lang="en-US" sz="2400" dirty="0" smtClean="0"/>
              <a:t> Proxy App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9179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MICROSERVICES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905664" y="635616"/>
            <a:ext cx="53154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Is </a:t>
            </a:r>
            <a:r>
              <a:rPr lang="en-US" sz="2400" dirty="0" err="1" smtClean="0"/>
              <a:t>docker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technologie</a:t>
            </a:r>
            <a:r>
              <a:rPr lang="en-US" sz="2400" dirty="0" smtClean="0"/>
              <a:t> die </a:t>
            </a:r>
            <a:r>
              <a:rPr lang="en-US" sz="2400" dirty="0" err="1" smtClean="0"/>
              <a:t>gebruikt</a:t>
            </a:r>
            <a:r>
              <a:rPr lang="en-US" sz="2400" dirty="0" smtClean="0"/>
              <a:t> </a:t>
            </a:r>
            <a:r>
              <a:rPr lang="en-US" sz="2400" dirty="0" err="1" smtClean="0"/>
              <a:t>kan</a:t>
            </a:r>
            <a:r>
              <a:rPr lang="en-US" sz="2400" dirty="0" smtClean="0"/>
              <a:t> </a:t>
            </a:r>
            <a:r>
              <a:rPr lang="en-US" sz="2400" dirty="0" err="1" smtClean="0"/>
              <a:t>worden</a:t>
            </a:r>
            <a:r>
              <a:rPr lang="en-US" sz="2400" dirty="0" smtClean="0"/>
              <a:t> </a:t>
            </a:r>
            <a:r>
              <a:rPr lang="en-US" sz="2400" dirty="0" err="1" smtClean="0"/>
              <a:t>voor</a:t>
            </a:r>
            <a:r>
              <a:rPr lang="en-US" sz="2400" dirty="0" smtClean="0"/>
              <a:t> de NS tooling?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Is </a:t>
            </a:r>
            <a:r>
              <a:rPr lang="en-US" sz="2400" dirty="0" err="1" smtClean="0"/>
              <a:t>docker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technologie</a:t>
            </a:r>
            <a:r>
              <a:rPr lang="en-US" sz="2400" dirty="0" smtClean="0"/>
              <a:t> die </a:t>
            </a:r>
            <a:r>
              <a:rPr lang="en-US" sz="2400" dirty="0" err="1" smtClean="0"/>
              <a:t>gebruikt</a:t>
            </a:r>
            <a:r>
              <a:rPr lang="en-US" sz="2400" dirty="0" smtClean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worden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 smtClean="0"/>
              <a:t>alle</a:t>
            </a:r>
            <a:r>
              <a:rPr lang="en-US" sz="2400" dirty="0" smtClean="0"/>
              <a:t> </a:t>
            </a:r>
            <a:r>
              <a:rPr lang="en-US" sz="2400" dirty="0" err="1" smtClean="0"/>
              <a:t>projecten</a:t>
            </a:r>
            <a:r>
              <a:rPr lang="en-US" sz="2400" dirty="0" smtClean="0"/>
              <a:t>?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/>
              <a:t>Zijn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voordelen</a:t>
            </a:r>
            <a:r>
              <a:rPr lang="en-US" sz="2400" dirty="0" smtClean="0"/>
              <a:t> </a:t>
            </a:r>
            <a:r>
              <a:rPr lang="en-US" sz="2400" dirty="0" err="1" smtClean="0"/>
              <a:t>aan</a:t>
            </a:r>
            <a:r>
              <a:rPr lang="en-US" sz="2400" dirty="0" smtClean="0"/>
              <a:t> </a:t>
            </a:r>
            <a:r>
              <a:rPr lang="en-US" sz="2400" dirty="0" err="1" smtClean="0"/>
              <a:t>microservices</a:t>
            </a:r>
            <a:r>
              <a:rPr lang="en-US" sz="2400" dirty="0" smtClean="0"/>
              <a:t> </a:t>
            </a:r>
            <a:r>
              <a:rPr lang="en-US" sz="2400" dirty="0" err="1" smtClean="0"/>
              <a:t>waar</a:t>
            </a:r>
            <a:r>
              <a:rPr lang="en-US" sz="2400" dirty="0" smtClean="0"/>
              <a:t> we </a:t>
            </a:r>
            <a:r>
              <a:rPr lang="en-US" sz="2400" dirty="0" err="1" smtClean="0"/>
              <a:t>binnen</a:t>
            </a:r>
            <a:r>
              <a:rPr lang="en-US" sz="2400" dirty="0" smtClean="0"/>
              <a:t> NS-tooling </a:t>
            </a:r>
            <a:r>
              <a:rPr lang="en-US" sz="2400" dirty="0" err="1" smtClean="0"/>
              <a:t>naar</a:t>
            </a:r>
            <a:r>
              <a:rPr lang="en-US" sz="2400" dirty="0" smtClean="0"/>
              <a:t> </a:t>
            </a:r>
            <a:r>
              <a:rPr lang="en-US" sz="2400" dirty="0" err="1" smtClean="0"/>
              <a:t>kunnen</a:t>
            </a:r>
            <a:r>
              <a:rPr lang="en-US" sz="2400" dirty="0" smtClean="0"/>
              <a:t> </a:t>
            </a:r>
            <a:r>
              <a:rPr lang="en-US" sz="2400" dirty="0" err="1" smtClean="0"/>
              <a:t>kijken</a:t>
            </a:r>
            <a:r>
              <a:rPr lang="en-US" sz="2400" dirty="0" smtClean="0"/>
              <a:t>?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6632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MICROSERVICES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905664" y="635616"/>
            <a:ext cx="53154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/>
              <a:t>Wat</a:t>
            </a:r>
            <a:r>
              <a:rPr lang="en-US" sz="2400" dirty="0" smtClean="0"/>
              <a:t> </a:t>
            </a:r>
            <a:r>
              <a:rPr lang="en-US" sz="2400" dirty="0" err="1"/>
              <a:t>zijn</a:t>
            </a:r>
            <a:r>
              <a:rPr lang="en-US" sz="2400" dirty="0"/>
              <a:t> de </a:t>
            </a:r>
            <a:r>
              <a:rPr lang="en-US" sz="2400" dirty="0" err="1"/>
              <a:t>nadelen</a:t>
            </a:r>
            <a:r>
              <a:rPr lang="en-US" sz="2400" dirty="0"/>
              <a:t> van </a:t>
            </a:r>
            <a:r>
              <a:rPr lang="en-US" sz="2400" dirty="0" err="1"/>
              <a:t>microservices</a:t>
            </a:r>
            <a:r>
              <a:rPr lang="en-US" sz="2400" dirty="0"/>
              <a:t> </a:t>
            </a:r>
            <a:r>
              <a:rPr lang="en-US" sz="2400" dirty="0" smtClean="0"/>
              <a:t>tov NS </a:t>
            </a:r>
            <a:r>
              <a:rPr lang="en-US" sz="2400" dirty="0" err="1" smtClean="0"/>
              <a:t>mbt</a:t>
            </a:r>
            <a:r>
              <a:rPr lang="en-US" sz="2400" dirty="0" smtClean="0"/>
              <a:t> </a:t>
            </a:r>
            <a:r>
              <a:rPr lang="en-US" sz="2400" dirty="0" err="1" smtClean="0"/>
              <a:t>aanpasbaarheid</a:t>
            </a:r>
            <a:r>
              <a:rPr lang="en-US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42272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Microservice</a:t>
            </a:r>
            <a:r>
              <a:rPr lang="en-US" dirty="0" smtClean="0"/>
              <a:t> Architecture</a:t>
            </a:r>
            <a:endParaRPr lang="nl-BE" dirty="0"/>
          </a:p>
        </p:txBody>
      </p:sp>
      <p:pic>
        <p:nvPicPr>
          <p:cNvPr id="1203" name="Picture 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827"/>
            <a:ext cx="6949963" cy="489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0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717847" y="965674"/>
            <a:ext cx="56573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Language, framework and vendor independence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Separation of concern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Individual deployable units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Allows frequent software releases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Security for each Service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Allows parallel development</a:t>
            </a:r>
          </a:p>
          <a:p>
            <a:pPr marL="285750" indent="-285750">
              <a:buFont typeface="Arial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430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NS to Engine</a:t>
            </a:r>
            <a:endParaRPr lang="nl-BE" dirty="0"/>
          </a:p>
        </p:txBody>
      </p:sp>
      <p:pic>
        <p:nvPicPr>
          <p:cNvPr id="2050" name="Picture 2" descr="https://lh6.googleusercontent.com/4V-8fvoQBK7DGk1nlBwLMDRaajK3sulGkiIP-QPAx5itasFm2q1OVhuK4F7JcfvvTQ-bn4fGAPvpj0HfTsVQL4CzRBKkPYW0zRoDOLBxFTkjnSGnE39A44gupwQlt_r7cG2QJ6dt8_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745997"/>
            <a:ext cx="3067684" cy="41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46320" y="2587752"/>
            <a:ext cx="756602" cy="7741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/>
          <p:cNvSpPr/>
          <p:nvPr/>
        </p:nvSpPr>
        <p:spPr>
          <a:xfrm>
            <a:off x="2535238" y="1036320"/>
            <a:ext cx="4115498" cy="213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Api</a:t>
            </a:r>
            <a:r>
              <a:rPr lang="en-US" dirty="0" smtClean="0"/>
              <a:t> </a:t>
            </a:r>
            <a:r>
              <a:rPr lang="en-US" dirty="0" err="1" smtClean="0"/>
              <a:t>GateWay</a:t>
            </a:r>
            <a:endParaRPr lang="nl-BE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064442" y="1249680"/>
            <a:ext cx="0" cy="1338072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46320" y="4294632"/>
            <a:ext cx="756602" cy="7741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37162" y="3361944"/>
            <a:ext cx="1" cy="47625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0"/>
          </p:cNvCxnSpPr>
          <p:nvPr/>
        </p:nvCxnSpPr>
        <p:spPr>
          <a:xfrm flipH="1">
            <a:off x="5224621" y="3838194"/>
            <a:ext cx="12542" cy="456438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366861" y="1249680"/>
            <a:ext cx="0" cy="1338072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43061" y="3361944"/>
            <a:ext cx="2" cy="932688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440362" y="3676269"/>
            <a:ext cx="2" cy="62865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7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im\Downloads\JAX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590"/>
            <a:ext cx="11033760" cy="52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First Example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Output Generator</a:t>
            </a:r>
            <a:endParaRPr lang="nl-BE" dirty="0"/>
          </a:p>
        </p:txBody>
      </p:sp>
      <p:sp>
        <p:nvSpPr>
          <p:cNvPr id="5" name="AutoShape 2" descr="server_architecture_v1.2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server_architecture_v1.2.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server_architecture_v1.2.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8" descr="server_architecture_v1.2.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33" name="Picture 9" descr="C:\Users\Tim\Downloads\Server_architecture_v1.2.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3" y="2651437"/>
            <a:ext cx="5433060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8764"/>
            <a:ext cx="6755123" cy="402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1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Second Example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IOT </a:t>
            </a:r>
            <a:r>
              <a:rPr lang="en-US" dirty="0" err="1" smtClean="0"/>
              <a:t>DataInflow</a:t>
            </a:r>
            <a:r>
              <a:rPr lang="en-US" dirty="0" smtClean="0"/>
              <a:t> Engine</a:t>
            </a:r>
            <a:endParaRPr lang="nl-BE" dirty="0"/>
          </a:p>
        </p:txBody>
      </p:sp>
      <p:sp>
        <p:nvSpPr>
          <p:cNvPr id="5" name="AutoShape 2" descr="server_architecture_v1.2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server_architecture_v1.2.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server_architecture_v1.2.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8" descr="server_architecture_v1.2.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905664" y="635616"/>
            <a:ext cx="5315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Generic platform to manage sensor inflow data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Receives data from multiple sensor types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Receives data via multiple </a:t>
            </a:r>
            <a:r>
              <a:rPr lang="en-US" sz="2400" dirty="0" smtClean="0"/>
              <a:t>input channels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Manage and backup data history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Forward data to subscribers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28718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Second Example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IOT </a:t>
            </a:r>
            <a:r>
              <a:rPr lang="en-US" dirty="0" err="1" smtClean="0"/>
              <a:t>DataInflow</a:t>
            </a:r>
            <a:r>
              <a:rPr lang="en-US" dirty="0" smtClean="0"/>
              <a:t> Engine</a:t>
            </a:r>
            <a:endParaRPr lang="nl-BE" dirty="0"/>
          </a:p>
        </p:txBody>
      </p:sp>
      <p:sp>
        <p:nvSpPr>
          <p:cNvPr id="5" name="AutoShape 2" descr="server_architecture_v1.2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server_architecture_v1.2.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server_architecture_v1.2.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8" descr="server_architecture_v1.2.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69016"/>
            <a:ext cx="10515600" cy="2952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175" y="617538"/>
            <a:ext cx="118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1</a:t>
            </a:r>
          </a:p>
        </p:txBody>
      </p:sp>
    </p:spTree>
    <p:extLst>
      <p:ext uri="{BB962C8B-B14F-4D97-AF65-F5344CB8AC3E}">
        <p14:creationId xmlns:p14="http://schemas.microsoft.com/office/powerpoint/2010/main" val="72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x-theme">
  <a:themeElements>
    <a:clrScheme name="nsx colors">
      <a:dk1>
        <a:srgbClr val="081F2C"/>
      </a:dk1>
      <a:lt1>
        <a:srgbClr val="FFFFFF"/>
      </a:lt1>
      <a:dk2>
        <a:srgbClr val="38434D"/>
      </a:dk2>
      <a:lt2>
        <a:srgbClr val="EEEEEE"/>
      </a:lt2>
      <a:accent1>
        <a:srgbClr val="0068FF"/>
      </a:accent1>
      <a:accent2>
        <a:srgbClr val="003E99"/>
      </a:accent2>
      <a:accent3>
        <a:srgbClr val="01204F"/>
      </a:accent3>
      <a:accent4>
        <a:srgbClr val="7D7D7D"/>
      </a:accent4>
      <a:accent5>
        <a:srgbClr val="D8D8D8"/>
      </a:accent5>
      <a:accent6>
        <a:srgbClr val="F3F3F3"/>
      </a:accent6>
      <a:hlink>
        <a:srgbClr val="0068FF"/>
      </a:hlink>
      <a:folHlink>
        <a:srgbClr val="0068FF"/>
      </a:folHlink>
    </a:clrScheme>
    <a:fontScheme name="Test">
      <a:majorFont>
        <a:latin typeface="Maven Pr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sx-theme" id="{83D885B4-7CD0-2640-A2A8-62321D95FD42}" vid="{51AD6634-5BCE-B249-82F3-D098AD9F6F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1879</TotalTime>
  <Words>466</Words>
  <Application>Microsoft Office PowerPoint</Application>
  <PresentationFormat>Custom</PresentationFormat>
  <Paragraphs>162</Paragraphs>
  <Slides>22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nsx-theme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 title</dc:title>
  <dc:creator>Tom Van Bortel</dc:creator>
  <cp:lastModifiedBy>Tim Van Waes</cp:lastModifiedBy>
  <cp:revision>87</cp:revision>
  <dcterms:created xsi:type="dcterms:W3CDTF">2018-07-04T12:46:24Z</dcterms:created>
  <dcterms:modified xsi:type="dcterms:W3CDTF">2019-05-10T13:25:16Z</dcterms:modified>
</cp:coreProperties>
</file>