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7" r:id="rId4"/>
    <p:sldId id="273" r:id="rId5"/>
    <p:sldId id="268" r:id="rId6"/>
    <p:sldId id="269" r:id="rId7"/>
    <p:sldId id="270" r:id="rId8"/>
    <p:sldId id="271" r:id="rId9"/>
    <p:sldId id="272" r:id="rId10"/>
    <p:sldId id="275" r:id="rId11"/>
    <p:sldId id="276" r:id="rId12"/>
    <p:sldId id="277" r:id="rId13"/>
    <p:sldId id="278" r:id="rId14"/>
    <p:sldId id="274" r:id="rId15"/>
    <p:sldId id="279" r:id="rId16"/>
    <p:sldId id="280" r:id="rId17"/>
    <p:sldId id="281" r:id="rId18"/>
    <p:sldId id="282" r:id="rId19"/>
    <p:sldId id="283" r:id="rId20"/>
    <p:sldId id="286" r:id="rId21"/>
    <p:sldId id="265" r:id="rId22"/>
    <p:sldId id="259" r:id="rId23"/>
    <p:sldId id="291" r:id="rId24"/>
    <p:sldId id="266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291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outlineViewPr>
    <p:cViewPr>
      <p:scale>
        <a:sx n="33" d="100"/>
        <a:sy n="33" d="100"/>
      </p:scale>
      <p:origin x="0" y="-22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3F6D2-626D-438F-B582-8F7BCAD0BC65}" type="datetimeFigureOut">
              <a:rPr lang="nl-BE" smtClean="0"/>
              <a:t>22/05/2019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CA7B-9E5D-48C7-851D-DC67E46CD2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6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Benefits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dimensions</a:t>
            </a:r>
            <a:r>
              <a:rPr lang="nl-BE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nl-BE" baseline="0" dirty="0" err="1" smtClean="0"/>
              <a:t>looking</a:t>
            </a:r>
            <a:r>
              <a:rPr lang="nl-BE" baseline="0" dirty="0" smtClean="0"/>
              <a:t> at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data model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different </a:t>
            </a:r>
            <a:r>
              <a:rPr lang="nl-BE" baseline="0" dirty="0" err="1" smtClean="0"/>
              <a:t>angles</a:t>
            </a:r>
            <a:endParaRPr lang="nl-BE" baseline="0" dirty="0" smtClean="0"/>
          </a:p>
          <a:p>
            <a:pPr marL="171450" indent="-171450">
              <a:buFontTx/>
              <a:buChar char="-"/>
            </a:pPr>
            <a:r>
              <a:rPr lang="nl-BE" baseline="0" dirty="0" smtClean="0"/>
              <a:t>offers </a:t>
            </a:r>
            <a:r>
              <a:rPr lang="nl-BE" baseline="0" dirty="0" err="1" smtClean="0"/>
              <a:t>opportunities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checking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model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completeness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A7B-9E5D-48C7-851D-DC67E46CD23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44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 Modeler</a:t>
            </a:r>
          </a:p>
          <a:p>
            <a:pPr lvl="1"/>
            <a:r>
              <a:rPr lang="en-US" dirty="0" err="1" smtClean="0"/>
              <a:t>Taxonomie</a:t>
            </a:r>
            <a:r>
              <a:rPr lang="en-US" dirty="0" smtClean="0"/>
              <a:t> op/</a:t>
            </a:r>
            <a:r>
              <a:rPr lang="en-US" dirty="0" err="1" smtClean="0"/>
              <a:t>afklikken</a:t>
            </a:r>
            <a:endParaRPr lang="en-US" dirty="0" smtClean="0"/>
          </a:p>
          <a:p>
            <a:pPr lvl="1"/>
            <a:r>
              <a:rPr lang="en-US" dirty="0" smtClean="0"/>
              <a:t>State machines</a:t>
            </a:r>
          </a:p>
          <a:p>
            <a:pPr lvl="1"/>
            <a:r>
              <a:rPr lang="en-US" dirty="0" smtClean="0"/>
              <a:t>NS specificities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conventies</a:t>
            </a:r>
            <a:r>
              <a:rPr lang="en-US" dirty="0" smtClean="0"/>
              <a:t> </a:t>
            </a:r>
            <a:r>
              <a:rPr lang="en-US" dirty="0" err="1" smtClean="0"/>
              <a:t>afdwingt</a:t>
            </a:r>
            <a:endParaRPr lang="en-US" dirty="0" smtClean="0"/>
          </a:p>
          <a:p>
            <a:pPr lvl="1"/>
            <a:r>
              <a:rPr lang="en-US" dirty="0" err="1" smtClean="0"/>
              <a:t>Interactie</a:t>
            </a:r>
            <a:r>
              <a:rPr lang="en-US" dirty="0" smtClean="0"/>
              <a:t> met PR</a:t>
            </a:r>
          </a:p>
          <a:p>
            <a:pPr lvl="2"/>
            <a:r>
              <a:rPr lang="en-US" dirty="0" smtClean="0"/>
              <a:t>XML export/import -&gt; </a:t>
            </a:r>
            <a:r>
              <a:rPr lang="en-US" dirty="0" err="1" smtClean="0"/>
              <a:t>vrij</a:t>
            </a:r>
            <a:r>
              <a:rPr lang="en-US" dirty="0" smtClean="0"/>
              <a:t> standard interface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A7B-9E5D-48C7-851D-DC67E46CD234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089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A7B-9E5D-48C7-851D-DC67E46CD234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242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complex domains, the current visualization method is not sufficient to contain the complexities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A7B-9E5D-48C7-851D-DC67E46CD234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557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FIBO = Financial </a:t>
            </a:r>
            <a:r>
              <a:rPr lang="nl-B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 </a:t>
            </a:r>
            <a:r>
              <a:rPr lang="nl-B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Ontology</a:t>
            </a:r>
            <a:endParaRPr lang="nl-B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I* is an agent and goal-oriented modeling framework which analyzes intentional relationships among social actors (Yu et al. 2011). It is one of the most widespread </a:t>
            </a:r>
            <a:r>
              <a:rPr lang="en-US" dirty="0" err="1" smtClean="0"/>
              <a:t>goalmodeling</a:t>
            </a:r>
            <a:r>
              <a:rPr lang="en-US" dirty="0" smtClean="0"/>
              <a:t> approaches (</a:t>
            </a:r>
            <a:r>
              <a:rPr lang="en-US" dirty="0" err="1" smtClean="0"/>
              <a:t>Franch</a:t>
            </a:r>
            <a:r>
              <a:rPr lang="en-US" dirty="0" smtClean="0"/>
              <a:t> 2010) </a:t>
            </a:r>
            <a:endParaRPr lang="nl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A7B-9E5D-48C7-851D-DC67E46CD234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424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1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0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9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5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DB00-EC94-48C8-99AA-A8D59379F06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8B1D-706F-41B4-BA57-E06DBB98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502933"/>
          </a:xfrm>
        </p:spPr>
        <p:txBody>
          <a:bodyPr/>
          <a:lstStyle/>
          <a:p>
            <a:r>
              <a:rPr lang="en-US" dirty="0" smtClean="0"/>
              <a:t>NS modeling –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current state and the way forward for analysis and the NS meta-model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NS metamodel data </a:t>
            </a:r>
            <a:r>
              <a:rPr lang="nl-BE" dirty="0" err="1" smtClean="0"/>
              <a:t>dimensions</a:t>
            </a:r>
            <a:r>
              <a:rPr lang="nl-BE" dirty="0" smtClean="0"/>
              <a:t>: directory</a:t>
            </a:r>
            <a:endParaRPr lang="nl-BE" dirty="0"/>
          </a:p>
        </p:txBody>
      </p:sp>
      <p:pic>
        <p:nvPicPr>
          <p:cNvPr id="4" name="Picture 2" descr="C:\Users\pdbruyn\Downloads\EURENTlo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36" y="1690688"/>
            <a:ext cx="774382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NS metamodel data </a:t>
            </a:r>
            <a:r>
              <a:rPr lang="nl-BE" dirty="0" err="1" smtClean="0"/>
              <a:t>dimensions</a:t>
            </a:r>
            <a:r>
              <a:rPr lang="nl-BE" dirty="0" smtClean="0"/>
              <a:t>: domain </a:t>
            </a:r>
            <a:r>
              <a:rPr lang="nl-BE" dirty="0" err="1" smtClean="0"/>
              <a:t>tables</a:t>
            </a:r>
            <a:endParaRPr lang="nl-BE" dirty="0"/>
          </a:p>
        </p:txBody>
      </p:sp>
      <p:pic>
        <p:nvPicPr>
          <p:cNvPr id="5" name="Picture 2" descr="C:\Users\pdbruyn\Downloads\EURENTdo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63" y="1794660"/>
            <a:ext cx="8875218" cy="45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NS metamodel data </a:t>
            </a:r>
            <a:r>
              <a:rPr lang="nl-BE" dirty="0" err="1" smtClean="0"/>
              <a:t>dimensions</a:t>
            </a:r>
            <a:r>
              <a:rPr lang="nl-BE" dirty="0" smtClean="0"/>
              <a:t>: proxy</a:t>
            </a:r>
            <a:endParaRPr lang="nl-BE" dirty="0"/>
          </a:p>
        </p:txBody>
      </p:sp>
      <p:pic>
        <p:nvPicPr>
          <p:cNvPr id="4" name="Picture 2" descr="C:\Users\pdbruyn\Downloads\EURENTreusablecompon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7" y="2078042"/>
            <a:ext cx="11095444" cy="43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NS metamodel data </a:t>
            </a:r>
            <a:r>
              <a:rPr lang="nl-BE" dirty="0" err="1" smtClean="0"/>
              <a:t>dimensions</a:t>
            </a:r>
            <a:r>
              <a:rPr lang="nl-BE" dirty="0" smtClean="0"/>
              <a:t>: </a:t>
            </a:r>
            <a:r>
              <a:rPr lang="nl-BE" dirty="0" err="1" smtClean="0"/>
              <a:t>combined</a:t>
            </a:r>
            <a:r>
              <a:rPr lang="nl-BE" dirty="0" smtClean="0"/>
              <a:t> view</a:t>
            </a:r>
            <a:endParaRPr lang="nl-BE" dirty="0"/>
          </a:p>
        </p:txBody>
      </p:sp>
      <p:pic>
        <p:nvPicPr>
          <p:cNvPr id="5" name="Picture 3" descr="C:\Users\pdbruyn\Downloads\EURENTsmallwithoutinherit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149091"/>
            <a:ext cx="7919713" cy="55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 Modeling - Current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Defining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can be defined in different ways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Prime Radiant</a:t>
            </a:r>
          </a:p>
          <a:p>
            <a:pPr lvl="1"/>
            <a:r>
              <a:rPr lang="en-US" dirty="0" smtClean="0"/>
              <a:t>Via tables, no direct visual representation</a:t>
            </a:r>
          </a:p>
          <a:p>
            <a:pPr lvl="1"/>
            <a:r>
              <a:rPr lang="en-US" dirty="0" smtClean="0"/>
              <a:t>Many other possibilities, e.g., application generation, code expansion, etc.</a:t>
            </a:r>
          </a:p>
          <a:p>
            <a:r>
              <a:rPr lang="en-US" dirty="0" smtClean="0"/>
              <a:t>Graphical </a:t>
            </a:r>
            <a:r>
              <a:rPr lang="en-US" b="1" dirty="0" smtClean="0"/>
              <a:t>modeling tool</a:t>
            </a:r>
          </a:p>
          <a:p>
            <a:pPr lvl="1"/>
            <a:r>
              <a:rPr lang="en-US" dirty="0" smtClean="0"/>
              <a:t>Developed by Peter </a:t>
            </a:r>
            <a:r>
              <a:rPr lang="en-US" dirty="0" err="1" smtClean="0"/>
              <a:t>Uhnak</a:t>
            </a:r>
            <a:endParaRPr lang="en-US" dirty="0" smtClean="0"/>
          </a:p>
          <a:p>
            <a:pPr lvl="1"/>
            <a:r>
              <a:rPr lang="en-US" dirty="0"/>
              <a:t>ERD modeling of data</a:t>
            </a:r>
          </a:p>
          <a:p>
            <a:pPr lvl="1"/>
            <a:r>
              <a:rPr lang="en-US" dirty="0"/>
              <a:t>State machine modeling of </a:t>
            </a:r>
            <a:r>
              <a:rPr lang="en-US" dirty="0" smtClean="0"/>
              <a:t>tasks and flows</a:t>
            </a:r>
          </a:p>
          <a:p>
            <a:pPr lvl="1"/>
            <a:r>
              <a:rPr lang="en-US" dirty="0" smtClean="0"/>
              <a:t>Modeling of requirements “limited” according to the NS </a:t>
            </a:r>
            <a:r>
              <a:rPr lang="en-US" dirty="0" err="1" smtClean="0"/>
              <a:t>metamodel</a:t>
            </a:r>
            <a:endParaRPr lang="en-US" dirty="0" smtClean="0"/>
          </a:p>
          <a:p>
            <a:pPr lvl="2"/>
            <a:r>
              <a:rPr lang="en-US" dirty="0" smtClean="0"/>
              <a:t>data dimensions (indication and showing/hiding)</a:t>
            </a:r>
          </a:p>
          <a:p>
            <a:pPr lvl="2"/>
            <a:r>
              <a:rPr lang="en-US" dirty="0" smtClean="0"/>
              <a:t>flows only on core data elements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onventions</a:t>
            </a:r>
          </a:p>
          <a:p>
            <a:pPr lvl="3"/>
            <a:r>
              <a:rPr lang="en-US" dirty="0" smtClean="0"/>
              <a:t>some are automatically enforced</a:t>
            </a:r>
          </a:p>
          <a:p>
            <a:pPr lvl="3"/>
            <a:r>
              <a:rPr lang="en-US" dirty="0" smtClean="0"/>
              <a:t>others can be checked via validator</a:t>
            </a:r>
          </a:p>
          <a:p>
            <a:r>
              <a:rPr lang="en-US" b="1" dirty="0" smtClean="0"/>
              <a:t>XML import/export </a:t>
            </a:r>
            <a:r>
              <a:rPr lang="en-US" dirty="0" smtClean="0"/>
              <a:t>for exchanging models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of NS modeler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494" y="1912670"/>
            <a:ext cx="8532440" cy="417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the way forward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current modeling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Semantics on data model are limited</a:t>
            </a:r>
          </a:p>
          <a:p>
            <a:pPr lvl="1"/>
            <a:r>
              <a:rPr lang="en-US" dirty="0" smtClean="0"/>
              <a:t>Enrichment of entity relations?</a:t>
            </a:r>
          </a:p>
          <a:p>
            <a:pPr lvl="2"/>
            <a:r>
              <a:rPr lang="en-US" dirty="0" smtClean="0"/>
              <a:t>e.g., composition, sequential dependency, etc.</a:t>
            </a:r>
          </a:p>
          <a:p>
            <a:pPr lvl="1"/>
            <a:r>
              <a:rPr lang="en-US" dirty="0" smtClean="0"/>
              <a:t>Data dimensions are actually hierarchical</a:t>
            </a:r>
          </a:p>
          <a:p>
            <a:pPr lvl="2"/>
            <a:r>
              <a:rPr lang="en-US" dirty="0" smtClean="0"/>
              <a:t>dimension specification at the level of the relation more suitable?</a:t>
            </a:r>
            <a:endParaRPr lang="en-US" dirty="0"/>
          </a:p>
          <a:p>
            <a:r>
              <a:rPr lang="en-US" b="1" dirty="0" smtClean="0"/>
              <a:t>Semantics on task/flow models are limited</a:t>
            </a:r>
          </a:p>
          <a:p>
            <a:pPr lvl="1"/>
            <a:r>
              <a:rPr lang="en-US" dirty="0" smtClean="0"/>
              <a:t>Hierarchical flows (cf. infra)</a:t>
            </a:r>
          </a:p>
          <a:p>
            <a:pPr lvl="2"/>
            <a:r>
              <a:rPr lang="en-US" dirty="0" smtClean="0"/>
              <a:t>Bridge/update/… interaction between flows</a:t>
            </a:r>
          </a:p>
          <a:p>
            <a:pPr lvl="1"/>
            <a:r>
              <a:rPr lang="en-US" dirty="0" smtClean="0"/>
              <a:t>Functional failed state vs technical failed state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041213" y="2263565"/>
            <a:ext cx="3904963" cy="3764957"/>
            <a:chOff x="6671230" y="2257770"/>
            <a:chExt cx="3904963" cy="3764957"/>
          </a:xfrm>
        </p:grpSpPr>
        <p:pic>
          <p:nvPicPr>
            <p:cNvPr id="6" name="Picture 3" descr="C:\Users\pdbruyn\Downloads\EURENTtaxonomy (1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125" b="31773"/>
            <a:stretch/>
          </p:blipFill>
          <p:spPr bwMode="auto">
            <a:xfrm>
              <a:off x="6671230" y="2257770"/>
              <a:ext cx="3552424" cy="304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229601" y="3051672"/>
              <a:ext cx="2346592" cy="2971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4174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Illustration: Domain complexity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19" y="1582781"/>
            <a:ext cx="8704162" cy="5145598"/>
          </a:xfrm>
        </p:spPr>
      </p:pic>
    </p:spTree>
    <p:extLst>
      <p:ext uri="{BB962C8B-B14F-4D97-AF65-F5344CB8AC3E}">
        <p14:creationId xmlns:p14="http://schemas.microsoft.com/office/powerpoint/2010/main" val="30142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 Modeling - Current state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other (non-NS) ontologies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Other ontologies, having a more elaborate </a:t>
            </a:r>
            <a:r>
              <a:rPr lang="en-US" b="1" dirty="0" err="1" smtClean="0"/>
              <a:t>metamodel</a:t>
            </a:r>
            <a:r>
              <a:rPr lang="en-US" b="1" dirty="0" smtClean="0"/>
              <a:t> than NS, exist</a:t>
            </a:r>
          </a:p>
          <a:p>
            <a:pPr lvl="1"/>
            <a:r>
              <a:rPr lang="en-US" dirty="0" smtClean="0"/>
              <a:t>Some of them allow for code expansion (cf. MDA)</a:t>
            </a:r>
          </a:p>
          <a:p>
            <a:pPr lvl="2"/>
            <a:r>
              <a:rPr lang="en-US" dirty="0" smtClean="0"/>
              <a:t>fine-grained structure, </a:t>
            </a:r>
            <a:r>
              <a:rPr lang="en-US" dirty="0" err="1" smtClean="0"/>
              <a:t>evolvability</a:t>
            </a:r>
            <a:r>
              <a:rPr lang="en-US" dirty="0" smtClean="0"/>
              <a:t>, …?</a:t>
            </a:r>
          </a:p>
          <a:p>
            <a:pPr lvl="1"/>
            <a:r>
              <a:rPr lang="en-US" dirty="0" smtClean="0"/>
              <a:t>Some of them do not allow for code expansion</a:t>
            </a:r>
          </a:p>
          <a:p>
            <a:pPr lvl="2"/>
            <a:r>
              <a:rPr lang="en-US" dirty="0" smtClean="0"/>
              <a:t>how to transform the model in to code?</a:t>
            </a:r>
            <a:endParaRPr lang="en-US" dirty="0"/>
          </a:p>
          <a:p>
            <a:r>
              <a:rPr lang="en-US" b="1" dirty="0" smtClean="0"/>
              <a:t>Research is directed towards the creation of a gateway ontology</a:t>
            </a:r>
          </a:p>
          <a:p>
            <a:pPr lvl="1"/>
            <a:r>
              <a:rPr lang="en-US" dirty="0" smtClean="0"/>
              <a:t>Enables the translation of a non-NS ontology into the NS “gateway ontology”</a:t>
            </a:r>
          </a:p>
          <a:p>
            <a:pPr lvl="1"/>
            <a:r>
              <a:rPr lang="en-US" dirty="0" smtClean="0"/>
              <a:t>Once a model is formulated in this gateway ontology, NS code can be generated</a:t>
            </a:r>
          </a:p>
          <a:p>
            <a:pPr lvl="1"/>
            <a:r>
              <a:rPr lang="en-US" dirty="0" smtClean="0"/>
              <a:t>This requires</a:t>
            </a:r>
          </a:p>
          <a:p>
            <a:pPr lvl="2"/>
            <a:r>
              <a:rPr lang="en-US" dirty="0" smtClean="0"/>
              <a:t>mappings</a:t>
            </a:r>
          </a:p>
          <a:p>
            <a:pPr lvl="2"/>
            <a:r>
              <a:rPr lang="en-US" dirty="0" smtClean="0"/>
              <a:t>extension of the NS </a:t>
            </a:r>
            <a:r>
              <a:rPr lang="en-US" dirty="0" err="1" smtClean="0"/>
              <a:t>metamodel</a:t>
            </a:r>
            <a:r>
              <a:rPr lang="en-US" dirty="0" smtClean="0"/>
              <a:t>/gateway ontology (many features of non-NS ontologies cannot be directly expressed in the NS </a:t>
            </a:r>
            <a:r>
              <a:rPr lang="en-US" dirty="0" err="1" smtClean="0"/>
              <a:t>metamodel</a:t>
            </a:r>
            <a:r>
              <a:rPr lang="en-US" dirty="0" smtClean="0"/>
              <a:t>/gateway)</a:t>
            </a:r>
          </a:p>
          <a:p>
            <a:pPr lvl="1"/>
            <a:r>
              <a:rPr lang="en-US" dirty="0" smtClean="0"/>
              <a:t>PhD research at University of Antwerp and TU Prague</a:t>
            </a:r>
          </a:p>
        </p:txBody>
      </p:sp>
    </p:spTree>
    <p:extLst>
      <p:ext uri="{BB962C8B-B14F-4D97-AF65-F5344CB8AC3E}">
        <p14:creationId xmlns:p14="http://schemas.microsoft.com/office/powerpoint/2010/main" val="21954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Freeform 2009"/>
          <p:cNvSpPr/>
          <p:nvPr/>
        </p:nvSpPr>
        <p:spPr>
          <a:xfrm rot="21444950">
            <a:off x="1864317" y="1792324"/>
            <a:ext cx="5778775" cy="4196726"/>
          </a:xfrm>
          <a:custGeom>
            <a:avLst/>
            <a:gdLst>
              <a:gd name="connsiteX0" fmla="*/ 99152 w 1190182"/>
              <a:gd name="connsiteY0" fmla="*/ 0 h 5750804"/>
              <a:gd name="connsiteX1" fmla="*/ 1189822 w 1190182"/>
              <a:gd name="connsiteY1" fmla="*/ 3128790 h 5750804"/>
              <a:gd name="connsiteX2" fmla="*/ 0 w 1190182"/>
              <a:gd name="connsiteY2" fmla="*/ 5750804 h 575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82" h="5750804">
                <a:moveTo>
                  <a:pt x="99152" y="0"/>
                </a:moveTo>
                <a:cubicBezTo>
                  <a:pt x="652749" y="1085161"/>
                  <a:pt x="1206347" y="2170323"/>
                  <a:pt x="1189822" y="3128790"/>
                </a:cubicBezTo>
                <a:cubicBezTo>
                  <a:pt x="1173297" y="4087257"/>
                  <a:pt x="586648" y="4919030"/>
                  <a:pt x="0" y="5750804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00" name="Oval 1999"/>
          <p:cNvSpPr/>
          <p:nvPr/>
        </p:nvSpPr>
        <p:spPr>
          <a:xfrm>
            <a:off x="9042043" y="3163615"/>
            <a:ext cx="2225392" cy="143415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 meta-model as a Gateway Ontology</a:t>
            </a:r>
            <a:endParaRPr lang="en-US" dirty="0"/>
          </a:p>
        </p:txBody>
      </p:sp>
      <p:sp>
        <p:nvSpPr>
          <p:cNvPr id="1330" name="TextBox 1329"/>
          <p:cNvSpPr txBox="1"/>
          <p:nvPr/>
        </p:nvSpPr>
        <p:spPr>
          <a:xfrm rot="16200000">
            <a:off x="9200821" y="3452462"/>
            <a:ext cx="66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DATA</a:t>
            </a:r>
            <a:endParaRPr lang="nl-BE" dirty="0"/>
          </a:p>
        </p:txBody>
      </p:sp>
      <p:sp>
        <p:nvSpPr>
          <p:cNvPr id="1331" name="TextBox 1330"/>
          <p:cNvSpPr txBox="1"/>
          <p:nvPr/>
        </p:nvSpPr>
        <p:spPr>
          <a:xfrm rot="16200000">
            <a:off x="9526541" y="3442837"/>
            <a:ext cx="63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TASK</a:t>
            </a:r>
            <a:endParaRPr lang="nl-BE" dirty="0"/>
          </a:p>
        </p:txBody>
      </p:sp>
      <p:sp>
        <p:nvSpPr>
          <p:cNvPr id="1332" name="TextBox 1331"/>
          <p:cNvSpPr txBox="1"/>
          <p:nvPr/>
        </p:nvSpPr>
        <p:spPr>
          <a:xfrm rot="16200000">
            <a:off x="9754402" y="3365837"/>
            <a:ext cx="73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FLOW</a:t>
            </a:r>
            <a:endParaRPr lang="nl-BE" dirty="0"/>
          </a:p>
        </p:txBody>
      </p:sp>
      <p:sp>
        <p:nvSpPr>
          <p:cNvPr id="1335" name="Line 649"/>
          <p:cNvSpPr>
            <a:spLocks noChangeShapeType="1"/>
          </p:cNvSpPr>
          <p:nvPr/>
        </p:nvSpPr>
        <p:spPr bwMode="auto">
          <a:xfrm>
            <a:off x="7632701" y="3886200"/>
            <a:ext cx="1409344" cy="44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hangingPunct="0">
              <a:defRPr/>
            </a:pPr>
            <a:endParaRPr lang="en-US" sz="2400" baseline="-250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1336" name="Group 672"/>
          <p:cNvGrpSpPr/>
          <p:nvPr/>
        </p:nvGrpSpPr>
        <p:grpSpPr>
          <a:xfrm>
            <a:off x="9349259" y="3970832"/>
            <a:ext cx="1579620" cy="1793483"/>
            <a:chOff x="5606554" y="3227100"/>
            <a:chExt cx="2898341" cy="2766172"/>
          </a:xfrm>
        </p:grpSpPr>
        <p:grpSp>
          <p:nvGrpSpPr>
            <p:cNvPr id="1337" name="Group 3"/>
            <p:cNvGrpSpPr>
              <a:grpSpLocks/>
            </p:cNvGrpSpPr>
            <p:nvPr/>
          </p:nvGrpSpPr>
          <p:grpSpPr bwMode="auto">
            <a:xfrm>
              <a:off x="5606554" y="4353892"/>
              <a:ext cx="2898341" cy="1639380"/>
              <a:chOff x="295" y="210"/>
              <a:chExt cx="2268" cy="1452"/>
            </a:xfrm>
          </p:grpSpPr>
          <p:grpSp>
            <p:nvGrpSpPr>
              <p:cNvPr id="1460" name="Group 4"/>
              <p:cNvGrpSpPr>
                <a:grpSpLocks/>
              </p:cNvGrpSpPr>
              <p:nvPr/>
            </p:nvGrpSpPr>
            <p:grpSpPr bwMode="auto">
              <a:xfrm>
                <a:off x="295" y="210"/>
                <a:ext cx="544" cy="272"/>
                <a:chOff x="249" y="1525"/>
                <a:chExt cx="544" cy="272"/>
              </a:xfrm>
            </p:grpSpPr>
            <p:sp>
              <p:nvSpPr>
                <p:cNvPr id="1974" name="Line 5"/>
                <p:cNvSpPr>
                  <a:spLocks noChangeShapeType="1"/>
                </p:cNvSpPr>
                <p:nvPr/>
              </p:nvSpPr>
              <p:spPr bwMode="auto">
                <a:xfrm>
                  <a:off x="249" y="1525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2400" baseline="-250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1975" name="Group 6"/>
                <p:cNvGrpSpPr>
                  <a:grpSpLocks/>
                </p:cNvGrpSpPr>
                <p:nvPr/>
              </p:nvGrpSpPr>
              <p:grpSpPr bwMode="auto">
                <a:xfrm>
                  <a:off x="249" y="1706"/>
                  <a:ext cx="454" cy="91"/>
                  <a:chOff x="249" y="1706"/>
                  <a:chExt cx="454" cy="91"/>
                </a:xfrm>
              </p:grpSpPr>
              <p:sp>
                <p:nvSpPr>
                  <p:cNvPr id="1983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84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8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86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8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976" name="Group 12"/>
                <p:cNvGrpSpPr>
                  <a:grpSpLocks/>
                </p:cNvGrpSpPr>
                <p:nvPr/>
              </p:nvGrpSpPr>
              <p:grpSpPr bwMode="auto">
                <a:xfrm>
                  <a:off x="703" y="1525"/>
                  <a:ext cx="90" cy="272"/>
                  <a:chOff x="703" y="1525"/>
                  <a:chExt cx="90" cy="272"/>
                </a:xfrm>
              </p:grpSpPr>
              <p:sp>
                <p:nvSpPr>
                  <p:cNvPr id="1978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7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80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8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82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1977" name="Line 18"/>
                <p:cNvSpPr>
                  <a:spLocks noChangeShapeType="1"/>
                </p:cNvSpPr>
                <p:nvPr/>
              </p:nvSpPr>
              <p:spPr bwMode="auto">
                <a:xfrm>
                  <a:off x="249" y="1525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2400" baseline="-250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1461" name="Group 19"/>
              <p:cNvGrpSpPr>
                <a:grpSpLocks/>
              </p:cNvGrpSpPr>
              <p:nvPr/>
            </p:nvGrpSpPr>
            <p:grpSpPr bwMode="auto">
              <a:xfrm>
                <a:off x="748" y="210"/>
                <a:ext cx="454" cy="272"/>
                <a:chOff x="2200" y="845"/>
                <a:chExt cx="454" cy="272"/>
              </a:xfrm>
            </p:grpSpPr>
            <p:grpSp>
              <p:nvGrpSpPr>
                <p:cNvPr id="1955" name="Group 20"/>
                <p:cNvGrpSpPr>
                  <a:grpSpLocks/>
                </p:cNvGrpSpPr>
                <p:nvPr/>
              </p:nvGrpSpPr>
              <p:grpSpPr bwMode="auto">
                <a:xfrm>
                  <a:off x="2200" y="845"/>
                  <a:ext cx="90" cy="272"/>
                  <a:chOff x="703" y="1525"/>
                  <a:chExt cx="90" cy="272"/>
                </a:xfrm>
              </p:grpSpPr>
              <p:sp>
                <p:nvSpPr>
                  <p:cNvPr id="1969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7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71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7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73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956" name="Group 26"/>
                <p:cNvGrpSpPr>
                  <a:grpSpLocks/>
                </p:cNvGrpSpPr>
                <p:nvPr/>
              </p:nvGrpSpPr>
              <p:grpSpPr bwMode="auto">
                <a:xfrm flipH="1">
                  <a:off x="2562" y="845"/>
                  <a:ext cx="90" cy="272"/>
                  <a:chOff x="703" y="1525"/>
                  <a:chExt cx="90" cy="272"/>
                </a:xfrm>
              </p:grpSpPr>
              <p:sp>
                <p:nvSpPr>
                  <p:cNvPr id="1964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6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66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6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68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957" name="Group 32"/>
                <p:cNvGrpSpPr>
                  <a:grpSpLocks/>
                </p:cNvGrpSpPr>
                <p:nvPr/>
              </p:nvGrpSpPr>
              <p:grpSpPr bwMode="auto">
                <a:xfrm>
                  <a:off x="2200" y="1026"/>
                  <a:ext cx="454" cy="91"/>
                  <a:chOff x="249" y="1706"/>
                  <a:chExt cx="454" cy="91"/>
                </a:xfrm>
              </p:grpSpPr>
              <p:sp>
                <p:nvSpPr>
                  <p:cNvPr id="195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60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6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62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6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1958" name="Line 38"/>
                <p:cNvSpPr>
                  <a:spLocks noChangeShapeType="1"/>
                </p:cNvSpPr>
                <p:nvPr/>
              </p:nvSpPr>
              <p:spPr bwMode="auto">
                <a:xfrm>
                  <a:off x="2200" y="845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2400" baseline="-250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1462" name="Group 39"/>
              <p:cNvGrpSpPr>
                <a:grpSpLocks/>
              </p:cNvGrpSpPr>
              <p:nvPr/>
            </p:nvGrpSpPr>
            <p:grpSpPr bwMode="auto">
              <a:xfrm>
                <a:off x="295" y="391"/>
                <a:ext cx="544" cy="454"/>
                <a:chOff x="2426" y="799"/>
                <a:chExt cx="544" cy="454"/>
              </a:xfrm>
            </p:grpSpPr>
            <p:grpSp>
              <p:nvGrpSpPr>
                <p:cNvPr id="1936" name="Group 40"/>
                <p:cNvGrpSpPr>
                  <a:grpSpLocks/>
                </p:cNvGrpSpPr>
                <p:nvPr/>
              </p:nvGrpSpPr>
              <p:grpSpPr bwMode="auto">
                <a:xfrm>
                  <a:off x="2426" y="799"/>
                  <a:ext cx="454" cy="91"/>
                  <a:chOff x="249" y="1706"/>
                  <a:chExt cx="454" cy="91"/>
                </a:xfrm>
              </p:grpSpPr>
              <p:sp>
                <p:nvSpPr>
                  <p:cNvPr id="195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51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5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53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54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937" name="Group 46"/>
                <p:cNvGrpSpPr>
                  <a:grpSpLocks/>
                </p:cNvGrpSpPr>
                <p:nvPr/>
              </p:nvGrpSpPr>
              <p:grpSpPr bwMode="auto">
                <a:xfrm>
                  <a:off x="2880" y="890"/>
                  <a:ext cx="90" cy="272"/>
                  <a:chOff x="703" y="1525"/>
                  <a:chExt cx="90" cy="272"/>
                </a:xfrm>
              </p:grpSpPr>
              <p:sp>
                <p:nvSpPr>
                  <p:cNvPr id="1945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4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47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4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49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938" name="Group 52"/>
                <p:cNvGrpSpPr>
                  <a:grpSpLocks/>
                </p:cNvGrpSpPr>
                <p:nvPr/>
              </p:nvGrpSpPr>
              <p:grpSpPr bwMode="auto">
                <a:xfrm flipV="1">
                  <a:off x="2426" y="1162"/>
                  <a:ext cx="454" cy="91"/>
                  <a:chOff x="249" y="1706"/>
                  <a:chExt cx="454" cy="91"/>
                </a:xfrm>
              </p:grpSpPr>
              <p:sp>
                <p:nvSpPr>
                  <p:cNvPr id="1940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41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42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43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44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1939" name="Line 58"/>
                <p:cNvSpPr>
                  <a:spLocks noChangeShapeType="1"/>
                </p:cNvSpPr>
                <p:nvPr/>
              </p:nvSpPr>
              <p:spPr bwMode="auto">
                <a:xfrm>
                  <a:off x="2426" y="89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2400" baseline="-250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1463" name="Group 59"/>
              <p:cNvGrpSpPr>
                <a:grpSpLocks/>
              </p:cNvGrpSpPr>
              <p:nvPr/>
            </p:nvGrpSpPr>
            <p:grpSpPr bwMode="auto">
              <a:xfrm>
                <a:off x="748" y="391"/>
                <a:ext cx="454" cy="453"/>
                <a:chOff x="2880" y="709"/>
                <a:chExt cx="454" cy="453"/>
              </a:xfrm>
            </p:grpSpPr>
            <p:grpSp>
              <p:nvGrpSpPr>
                <p:cNvPr id="1912" name="Group 60"/>
                <p:cNvGrpSpPr>
                  <a:grpSpLocks/>
                </p:cNvGrpSpPr>
                <p:nvPr/>
              </p:nvGrpSpPr>
              <p:grpSpPr bwMode="auto">
                <a:xfrm>
                  <a:off x="2880" y="709"/>
                  <a:ext cx="454" cy="91"/>
                  <a:chOff x="249" y="1706"/>
                  <a:chExt cx="454" cy="91"/>
                </a:xfrm>
              </p:grpSpPr>
              <p:sp>
                <p:nvSpPr>
                  <p:cNvPr id="193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32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33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34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3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913" name="Group 66"/>
                <p:cNvGrpSpPr>
                  <a:grpSpLocks/>
                </p:cNvGrpSpPr>
                <p:nvPr/>
              </p:nvGrpSpPr>
              <p:grpSpPr bwMode="auto">
                <a:xfrm>
                  <a:off x="2880" y="799"/>
                  <a:ext cx="90" cy="272"/>
                  <a:chOff x="703" y="1525"/>
                  <a:chExt cx="90" cy="272"/>
                </a:xfrm>
              </p:grpSpPr>
              <p:sp>
                <p:nvSpPr>
                  <p:cNvPr id="1926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27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28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29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30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914" name="Group 72"/>
                <p:cNvGrpSpPr>
                  <a:grpSpLocks/>
                </p:cNvGrpSpPr>
                <p:nvPr/>
              </p:nvGrpSpPr>
              <p:grpSpPr bwMode="auto">
                <a:xfrm flipH="1">
                  <a:off x="3243" y="799"/>
                  <a:ext cx="90" cy="272"/>
                  <a:chOff x="703" y="1525"/>
                  <a:chExt cx="90" cy="272"/>
                </a:xfrm>
              </p:grpSpPr>
              <p:sp>
                <p:nvSpPr>
                  <p:cNvPr id="1921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22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23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2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25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915" name="Group 78"/>
                <p:cNvGrpSpPr>
                  <a:grpSpLocks/>
                </p:cNvGrpSpPr>
                <p:nvPr/>
              </p:nvGrpSpPr>
              <p:grpSpPr bwMode="auto">
                <a:xfrm flipV="1">
                  <a:off x="2880" y="1071"/>
                  <a:ext cx="454" cy="91"/>
                  <a:chOff x="249" y="1706"/>
                  <a:chExt cx="454" cy="91"/>
                </a:xfrm>
              </p:grpSpPr>
              <p:sp>
                <p:nvSpPr>
                  <p:cNvPr id="1916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17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18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19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20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64" name="Group 84"/>
              <p:cNvGrpSpPr>
                <a:grpSpLocks/>
              </p:cNvGrpSpPr>
              <p:nvPr/>
            </p:nvGrpSpPr>
            <p:grpSpPr bwMode="auto">
              <a:xfrm>
                <a:off x="748" y="1389"/>
                <a:ext cx="454" cy="272"/>
                <a:chOff x="3107" y="1162"/>
                <a:chExt cx="454" cy="272"/>
              </a:xfrm>
            </p:grpSpPr>
            <p:grpSp>
              <p:nvGrpSpPr>
                <p:cNvPr id="1893" name="Group 85"/>
                <p:cNvGrpSpPr>
                  <a:grpSpLocks/>
                </p:cNvGrpSpPr>
                <p:nvPr/>
              </p:nvGrpSpPr>
              <p:grpSpPr bwMode="auto">
                <a:xfrm flipV="1">
                  <a:off x="3107" y="1162"/>
                  <a:ext cx="454" cy="91"/>
                  <a:chOff x="249" y="1706"/>
                  <a:chExt cx="454" cy="91"/>
                </a:xfrm>
              </p:grpSpPr>
              <p:sp>
                <p:nvSpPr>
                  <p:cNvPr id="1907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08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0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10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1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894" name="Group 91"/>
                <p:cNvGrpSpPr>
                  <a:grpSpLocks/>
                </p:cNvGrpSpPr>
                <p:nvPr/>
              </p:nvGrpSpPr>
              <p:grpSpPr bwMode="auto">
                <a:xfrm>
                  <a:off x="3107" y="1162"/>
                  <a:ext cx="90" cy="272"/>
                  <a:chOff x="703" y="1525"/>
                  <a:chExt cx="90" cy="272"/>
                </a:xfrm>
              </p:grpSpPr>
              <p:sp>
                <p:nvSpPr>
                  <p:cNvPr id="1902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0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04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05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06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895" name="Group 97"/>
                <p:cNvGrpSpPr>
                  <a:grpSpLocks/>
                </p:cNvGrpSpPr>
                <p:nvPr/>
              </p:nvGrpSpPr>
              <p:grpSpPr bwMode="auto">
                <a:xfrm flipH="1">
                  <a:off x="3470" y="1162"/>
                  <a:ext cx="90" cy="272"/>
                  <a:chOff x="703" y="1525"/>
                  <a:chExt cx="90" cy="272"/>
                </a:xfrm>
              </p:grpSpPr>
              <p:sp>
                <p:nvSpPr>
                  <p:cNvPr id="1897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98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99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00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901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1896" name="Line 103"/>
                <p:cNvSpPr>
                  <a:spLocks noChangeShapeType="1"/>
                </p:cNvSpPr>
                <p:nvPr/>
              </p:nvSpPr>
              <p:spPr bwMode="auto">
                <a:xfrm>
                  <a:off x="3107" y="1434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2400" baseline="-250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1465" name="Group 104"/>
              <p:cNvGrpSpPr>
                <a:grpSpLocks/>
              </p:cNvGrpSpPr>
              <p:nvPr/>
            </p:nvGrpSpPr>
            <p:grpSpPr bwMode="auto">
              <a:xfrm>
                <a:off x="295" y="1389"/>
                <a:ext cx="544" cy="272"/>
                <a:chOff x="3016" y="799"/>
                <a:chExt cx="544" cy="272"/>
              </a:xfrm>
            </p:grpSpPr>
            <p:grpSp>
              <p:nvGrpSpPr>
                <p:cNvPr id="1879" name="Group 105"/>
                <p:cNvGrpSpPr>
                  <a:grpSpLocks/>
                </p:cNvGrpSpPr>
                <p:nvPr/>
              </p:nvGrpSpPr>
              <p:grpSpPr bwMode="auto">
                <a:xfrm>
                  <a:off x="3470" y="799"/>
                  <a:ext cx="90" cy="272"/>
                  <a:chOff x="703" y="1525"/>
                  <a:chExt cx="90" cy="272"/>
                </a:xfrm>
              </p:grpSpPr>
              <p:sp>
                <p:nvSpPr>
                  <p:cNvPr id="1888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89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90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91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92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880" name="Group 111"/>
                <p:cNvGrpSpPr>
                  <a:grpSpLocks/>
                </p:cNvGrpSpPr>
                <p:nvPr/>
              </p:nvGrpSpPr>
              <p:grpSpPr bwMode="auto">
                <a:xfrm flipV="1">
                  <a:off x="3016" y="799"/>
                  <a:ext cx="454" cy="91"/>
                  <a:chOff x="249" y="1706"/>
                  <a:chExt cx="454" cy="91"/>
                </a:xfrm>
              </p:grpSpPr>
              <p:sp>
                <p:nvSpPr>
                  <p:cNvPr id="1883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84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8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86" name="Line 1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87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1881" name="Line 117"/>
                <p:cNvSpPr>
                  <a:spLocks noChangeShapeType="1"/>
                </p:cNvSpPr>
                <p:nvPr/>
              </p:nvSpPr>
              <p:spPr bwMode="auto">
                <a:xfrm>
                  <a:off x="3016" y="799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2400" baseline="-250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882" name="Line 118"/>
                <p:cNvSpPr>
                  <a:spLocks noChangeShapeType="1"/>
                </p:cNvSpPr>
                <p:nvPr/>
              </p:nvSpPr>
              <p:spPr bwMode="auto">
                <a:xfrm>
                  <a:off x="3016" y="1071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2400" baseline="-250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1466" name="Group 119"/>
              <p:cNvGrpSpPr>
                <a:grpSpLocks/>
              </p:cNvGrpSpPr>
              <p:nvPr/>
            </p:nvGrpSpPr>
            <p:grpSpPr bwMode="auto">
              <a:xfrm>
                <a:off x="748" y="1117"/>
                <a:ext cx="454" cy="363"/>
                <a:chOff x="3787" y="2976"/>
                <a:chExt cx="454" cy="363"/>
              </a:xfrm>
            </p:grpSpPr>
            <p:grpSp>
              <p:nvGrpSpPr>
                <p:cNvPr id="1855" name="Group 120"/>
                <p:cNvGrpSpPr>
                  <a:grpSpLocks/>
                </p:cNvGrpSpPr>
                <p:nvPr/>
              </p:nvGrpSpPr>
              <p:grpSpPr bwMode="auto">
                <a:xfrm>
                  <a:off x="3787" y="2976"/>
                  <a:ext cx="90" cy="272"/>
                  <a:chOff x="703" y="1525"/>
                  <a:chExt cx="90" cy="272"/>
                </a:xfrm>
              </p:grpSpPr>
              <p:sp>
                <p:nvSpPr>
                  <p:cNvPr id="1874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75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76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77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78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6" name="Group 126"/>
                <p:cNvGrpSpPr>
                  <a:grpSpLocks/>
                </p:cNvGrpSpPr>
                <p:nvPr/>
              </p:nvGrpSpPr>
              <p:grpSpPr bwMode="auto">
                <a:xfrm flipH="1">
                  <a:off x="4150" y="2976"/>
                  <a:ext cx="90" cy="272"/>
                  <a:chOff x="703" y="1525"/>
                  <a:chExt cx="90" cy="272"/>
                </a:xfrm>
              </p:grpSpPr>
              <p:sp>
                <p:nvSpPr>
                  <p:cNvPr id="1869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70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71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7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73" name="Line 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7" name="Group 132"/>
                <p:cNvGrpSpPr>
                  <a:grpSpLocks/>
                </p:cNvGrpSpPr>
                <p:nvPr/>
              </p:nvGrpSpPr>
              <p:grpSpPr bwMode="auto">
                <a:xfrm flipV="1">
                  <a:off x="3787" y="3248"/>
                  <a:ext cx="454" cy="91"/>
                  <a:chOff x="249" y="1706"/>
                  <a:chExt cx="454" cy="91"/>
                </a:xfrm>
              </p:grpSpPr>
              <p:sp>
                <p:nvSpPr>
                  <p:cNvPr id="1864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65" name="Line 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6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67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68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8" name="Group 138"/>
                <p:cNvGrpSpPr>
                  <a:grpSpLocks/>
                </p:cNvGrpSpPr>
                <p:nvPr/>
              </p:nvGrpSpPr>
              <p:grpSpPr bwMode="auto">
                <a:xfrm flipV="1">
                  <a:off x="3787" y="2976"/>
                  <a:ext cx="454" cy="91"/>
                  <a:chOff x="249" y="1706"/>
                  <a:chExt cx="454" cy="91"/>
                </a:xfrm>
              </p:grpSpPr>
              <p:sp>
                <p:nvSpPr>
                  <p:cNvPr id="1859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60" name="Line 1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61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62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63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67" name="Group 144"/>
              <p:cNvGrpSpPr>
                <a:grpSpLocks/>
              </p:cNvGrpSpPr>
              <p:nvPr/>
            </p:nvGrpSpPr>
            <p:grpSpPr bwMode="auto">
              <a:xfrm>
                <a:off x="295" y="1117"/>
                <a:ext cx="544" cy="364"/>
                <a:chOff x="3198" y="2976"/>
                <a:chExt cx="544" cy="364"/>
              </a:xfrm>
            </p:grpSpPr>
            <p:grpSp>
              <p:nvGrpSpPr>
                <p:cNvPr id="1836" name="Group 145"/>
                <p:cNvGrpSpPr>
                  <a:grpSpLocks/>
                </p:cNvGrpSpPr>
                <p:nvPr/>
              </p:nvGrpSpPr>
              <p:grpSpPr bwMode="auto">
                <a:xfrm>
                  <a:off x="3652" y="2977"/>
                  <a:ext cx="90" cy="272"/>
                  <a:chOff x="703" y="1525"/>
                  <a:chExt cx="90" cy="272"/>
                </a:xfrm>
              </p:grpSpPr>
              <p:sp>
                <p:nvSpPr>
                  <p:cNvPr id="1850" name="Line 1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5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52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5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54" name="Line 1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837" name="Group 151"/>
                <p:cNvGrpSpPr>
                  <a:grpSpLocks/>
                </p:cNvGrpSpPr>
                <p:nvPr/>
              </p:nvGrpSpPr>
              <p:grpSpPr bwMode="auto">
                <a:xfrm flipV="1">
                  <a:off x="3198" y="3249"/>
                  <a:ext cx="454" cy="91"/>
                  <a:chOff x="249" y="1706"/>
                  <a:chExt cx="454" cy="91"/>
                </a:xfrm>
              </p:grpSpPr>
              <p:sp>
                <p:nvSpPr>
                  <p:cNvPr id="1845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46" name="Line 1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47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48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49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1838" name="Line 157"/>
                <p:cNvSpPr>
                  <a:spLocks noChangeShapeType="1"/>
                </p:cNvSpPr>
                <p:nvPr/>
              </p:nvSpPr>
              <p:spPr bwMode="auto">
                <a:xfrm>
                  <a:off x="3198" y="2977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2400" baseline="-250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1839" name="Group 158"/>
                <p:cNvGrpSpPr>
                  <a:grpSpLocks/>
                </p:cNvGrpSpPr>
                <p:nvPr/>
              </p:nvGrpSpPr>
              <p:grpSpPr bwMode="auto">
                <a:xfrm flipV="1">
                  <a:off x="3198" y="2976"/>
                  <a:ext cx="454" cy="91"/>
                  <a:chOff x="249" y="1706"/>
                  <a:chExt cx="454" cy="91"/>
                </a:xfrm>
              </p:grpSpPr>
              <p:sp>
                <p:nvSpPr>
                  <p:cNvPr id="1840" name="Line 1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41" name="Line 1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42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43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44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68" name="Group 164"/>
              <p:cNvGrpSpPr>
                <a:grpSpLocks/>
              </p:cNvGrpSpPr>
              <p:nvPr/>
            </p:nvGrpSpPr>
            <p:grpSpPr bwMode="auto">
              <a:xfrm>
                <a:off x="295" y="754"/>
                <a:ext cx="544" cy="454"/>
                <a:chOff x="249" y="3022"/>
                <a:chExt cx="544" cy="454"/>
              </a:xfrm>
            </p:grpSpPr>
            <p:grpSp>
              <p:nvGrpSpPr>
                <p:cNvPr id="1817" name="Group 165"/>
                <p:cNvGrpSpPr>
                  <a:grpSpLocks/>
                </p:cNvGrpSpPr>
                <p:nvPr/>
              </p:nvGrpSpPr>
              <p:grpSpPr bwMode="auto">
                <a:xfrm flipV="1">
                  <a:off x="249" y="3385"/>
                  <a:ext cx="454" cy="91"/>
                  <a:chOff x="249" y="1706"/>
                  <a:chExt cx="454" cy="91"/>
                </a:xfrm>
              </p:grpSpPr>
              <p:sp>
                <p:nvSpPr>
                  <p:cNvPr id="1831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32" name="Line 1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33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34" name="Line 1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35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1818" name="Line 171"/>
                <p:cNvSpPr>
                  <a:spLocks noChangeShapeType="1"/>
                </p:cNvSpPr>
                <p:nvPr/>
              </p:nvSpPr>
              <p:spPr bwMode="auto">
                <a:xfrm>
                  <a:off x="249" y="3023"/>
                  <a:ext cx="0" cy="3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2400" baseline="-250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1819" name="Group 172"/>
                <p:cNvGrpSpPr>
                  <a:grpSpLocks/>
                </p:cNvGrpSpPr>
                <p:nvPr/>
              </p:nvGrpSpPr>
              <p:grpSpPr bwMode="auto">
                <a:xfrm flipV="1">
                  <a:off x="249" y="3022"/>
                  <a:ext cx="454" cy="91"/>
                  <a:chOff x="249" y="1706"/>
                  <a:chExt cx="454" cy="91"/>
                </a:xfrm>
              </p:grpSpPr>
              <p:sp>
                <p:nvSpPr>
                  <p:cNvPr id="1826" name="Line 1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27" name="Line 1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28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29" name="Line 1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30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820" name="Group 178"/>
                <p:cNvGrpSpPr>
                  <a:grpSpLocks/>
                </p:cNvGrpSpPr>
                <p:nvPr/>
              </p:nvGrpSpPr>
              <p:grpSpPr bwMode="auto">
                <a:xfrm>
                  <a:off x="703" y="3022"/>
                  <a:ext cx="90" cy="363"/>
                  <a:chOff x="5284" y="73"/>
                  <a:chExt cx="90" cy="363"/>
                </a:xfrm>
              </p:grpSpPr>
              <p:sp>
                <p:nvSpPr>
                  <p:cNvPr id="1821" name="Line 1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4" y="300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22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5284" y="300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23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74" y="210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24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5284" y="210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25" name="Line 1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4" y="73"/>
                    <a:ext cx="0" cy="1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69" name="Group 184"/>
              <p:cNvGrpSpPr>
                <a:grpSpLocks/>
              </p:cNvGrpSpPr>
              <p:nvPr/>
            </p:nvGrpSpPr>
            <p:grpSpPr bwMode="auto">
              <a:xfrm>
                <a:off x="748" y="754"/>
                <a:ext cx="454" cy="454"/>
                <a:chOff x="839" y="3022"/>
                <a:chExt cx="454" cy="454"/>
              </a:xfrm>
            </p:grpSpPr>
            <p:grpSp>
              <p:nvGrpSpPr>
                <p:cNvPr id="1793" name="Group 185"/>
                <p:cNvGrpSpPr>
                  <a:grpSpLocks/>
                </p:cNvGrpSpPr>
                <p:nvPr/>
              </p:nvGrpSpPr>
              <p:grpSpPr bwMode="auto">
                <a:xfrm flipV="1">
                  <a:off x="839" y="3385"/>
                  <a:ext cx="454" cy="91"/>
                  <a:chOff x="249" y="1706"/>
                  <a:chExt cx="454" cy="91"/>
                </a:xfrm>
              </p:grpSpPr>
              <p:sp>
                <p:nvSpPr>
                  <p:cNvPr id="1812" name="Line 1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13" name="Line 1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14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15" name="Line 1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16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794" name="Group 191"/>
                <p:cNvGrpSpPr>
                  <a:grpSpLocks/>
                </p:cNvGrpSpPr>
                <p:nvPr/>
              </p:nvGrpSpPr>
              <p:grpSpPr bwMode="auto">
                <a:xfrm flipV="1">
                  <a:off x="839" y="3022"/>
                  <a:ext cx="454" cy="91"/>
                  <a:chOff x="249" y="1706"/>
                  <a:chExt cx="454" cy="91"/>
                </a:xfrm>
              </p:grpSpPr>
              <p:sp>
                <p:nvSpPr>
                  <p:cNvPr id="1807" name="Line 1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08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09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10" name="Line 1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11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795" name="Group 197"/>
                <p:cNvGrpSpPr>
                  <a:grpSpLocks/>
                </p:cNvGrpSpPr>
                <p:nvPr/>
              </p:nvGrpSpPr>
              <p:grpSpPr bwMode="auto">
                <a:xfrm>
                  <a:off x="1202" y="3022"/>
                  <a:ext cx="91" cy="363"/>
                  <a:chOff x="5057" y="119"/>
                  <a:chExt cx="91" cy="363"/>
                </a:xfrm>
              </p:grpSpPr>
              <p:sp>
                <p:nvSpPr>
                  <p:cNvPr id="1802" name="Line 1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47" y="345"/>
                    <a:ext cx="1" cy="1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03" name="Line 1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7" y="345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04" name="Line 2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57" y="25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05" name="Line 2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7" y="255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06" name="Lin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47" y="119"/>
                    <a:ext cx="1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796" name="Group 203"/>
                <p:cNvGrpSpPr>
                  <a:grpSpLocks/>
                </p:cNvGrpSpPr>
                <p:nvPr/>
              </p:nvGrpSpPr>
              <p:grpSpPr bwMode="auto">
                <a:xfrm>
                  <a:off x="839" y="3022"/>
                  <a:ext cx="90" cy="363"/>
                  <a:chOff x="5284" y="73"/>
                  <a:chExt cx="90" cy="363"/>
                </a:xfrm>
              </p:grpSpPr>
              <p:sp>
                <p:nvSpPr>
                  <p:cNvPr id="1797" name="Line 2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4" y="300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798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5284" y="300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799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74" y="210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00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284" y="210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801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4" y="73"/>
                    <a:ext cx="0" cy="1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70" name="Group 209"/>
              <p:cNvGrpSpPr>
                <a:grpSpLocks/>
              </p:cNvGrpSpPr>
              <p:nvPr/>
            </p:nvGrpSpPr>
            <p:grpSpPr bwMode="auto">
              <a:xfrm>
                <a:off x="1111" y="210"/>
                <a:ext cx="545" cy="1451"/>
                <a:chOff x="1111" y="210"/>
                <a:chExt cx="545" cy="1451"/>
              </a:xfrm>
            </p:grpSpPr>
            <p:grpSp>
              <p:nvGrpSpPr>
                <p:cNvPr id="1678" name="Group 210"/>
                <p:cNvGrpSpPr>
                  <a:grpSpLocks/>
                </p:cNvGrpSpPr>
                <p:nvPr/>
              </p:nvGrpSpPr>
              <p:grpSpPr bwMode="auto">
                <a:xfrm>
                  <a:off x="1111" y="210"/>
                  <a:ext cx="544" cy="272"/>
                  <a:chOff x="4332" y="2115"/>
                  <a:chExt cx="544" cy="272"/>
                </a:xfrm>
              </p:grpSpPr>
              <p:grpSp>
                <p:nvGrpSpPr>
                  <p:cNvPr id="1774" name="Group 211"/>
                  <p:cNvGrpSpPr>
                    <a:grpSpLocks/>
                  </p:cNvGrpSpPr>
                  <p:nvPr/>
                </p:nvGrpSpPr>
                <p:grpSpPr bwMode="auto">
                  <a:xfrm flipH="1">
                    <a:off x="4784" y="2115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788" name="Line 2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89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90" name="Line 2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91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92" name="Line 2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75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4422" y="2296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783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84" name="Line 2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85" name="Line 2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86" name="Line 2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87" name="Line 2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776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2115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grpSp>
                <p:nvGrpSpPr>
                  <p:cNvPr id="1777" name="Group 224"/>
                  <p:cNvGrpSpPr>
                    <a:grpSpLocks/>
                  </p:cNvGrpSpPr>
                  <p:nvPr/>
                </p:nvGrpSpPr>
                <p:grpSpPr bwMode="auto">
                  <a:xfrm flipH="1">
                    <a:off x="4332" y="2115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778" name="Line 2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79" name="Line 2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80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81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82" name="Line 2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679" name="Group 230"/>
                <p:cNvGrpSpPr>
                  <a:grpSpLocks/>
                </p:cNvGrpSpPr>
                <p:nvPr/>
              </p:nvGrpSpPr>
              <p:grpSpPr bwMode="auto">
                <a:xfrm>
                  <a:off x="1111" y="391"/>
                  <a:ext cx="545" cy="453"/>
                  <a:chOff x="4241" y="2432"/>
                  <a:chExt cx="545" cy="453"/>
                </a:xfrm>
              </p:grpSpPr>
              <p:grpSp>
                <p:nvGrpSpPr>
                  <p:cNvPr id="1750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4332" y="2432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769" name="Line 2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70" name="Line 2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71" name="Line 2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72" name="Line 2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73" name="Line 2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51" name="Group 237"/>
                  <p:cNvGrpSpPr>
                    <a:grpSpLocks/>
                  </p:cNvGrpSpPr>
                  <p:nvPr/>
                </p:nvGrpSpPr>
                <p:grpSpPr bwMode="auto">
                  <a:xfrm flipH="1">
                    <a:off x="4695" y="2522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764" name="Line 2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65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66" name="Line 2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67" name="Line 2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68" name="Line 2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52" name="Group 243"/>
                  <p:cNvGrpSpPr>
                    <a:grpSpLocks/>
                  </p:cNvGrpSpPr>
                  <p:nvPr/>
                </p:nvGrpSpPr>
                <p:grpSpPr bwMode="auto">
                  <a:xfrm flipV="1">
                    <a:off x="4332" y="2794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759" name="Line 2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60" name="Line 2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61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62" name="Line 2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63" name="Line 2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53" name="Group 249"/>
                  <p:cNvGrpSpPr>
                    <a:grpSpLocks/>
                  </p:cNvGrpSpPr>
                  <p:nvPr/>
                </p:nvGrpSpPr>
                <p:grpSpPr bwMode="auto">
                  <a:xfrm flipH="1">
                    <a:off x="4241" y="2523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754" name="Line 2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55" name="Line 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56" name="Line 2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57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58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680" name="Group 255"/>
                <p:cNvGrpSpPr>
                  <a:grpSpLocks/>
                </p:cNvGrpSpPr>
                <p:nvPr/>
              </p:nvGrpSpPr>
              <p:grpSpPr bwMode="auto">
                <a:xfrm>
                  <a:off x="1111" y="1389"/>
                  <a:ext cx="544" cy="272"/>
                  <a:chOff x="4332" y="3430"/>
                  <a:chExt cx="544" cy="272"/>
                </a:xfrm>
              </p:grpSpPr>
              <p:grpSp>
                <p:nvGrpSpPr>
                  <p:cNvPr id="1731" name="Group 256"/>
                  <p:cNvGrpSpPr>
                    <a:grpSpLocks/>
                  </p:cNvGrpSpPr>
                  <p:nvPr/>
                </p:nvGrpSpPr>
                <p:grpSpPr bwMode="auto">
                  <a:xfrm flipV="1">
                    <a:off x="4422" y="3430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745" name="Line 2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46" name="Line 2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47" name="Line 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48" name="Line 2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49" name="Line 2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32" name="Group 262"/>
                  <p:cNvGrpSpPr>
                    <a:grpSpLocks/>
                  </p:cNvGrpSpPr>
                  <p:nvPr/>
                </p:nvGrpSpPr>
                <p:grpSpPr bwMode="auto">
                  <a:xfrm flipH="1">
                    <a:off x="4785" y="3430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740" name="Line 2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41" name="Line 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4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4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44" name="Line 2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733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3702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grpSp>
                <p:nvGrpSpPr>
                  <p:cNvPr id="1734" name="Group 269"/>
                  <p:cNvGrpSpPr>
                    <a:grpSpLocks/>
                  </p:cNvGrpSpPr>
                  <p:nvPr/>
                </p:nvGrpSpPr>
                <p:grpSpPr bwMode="auto">
                  <a:xfrm flipH="1">
                    <a:off x="4332" y="3430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735" name="Line 2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36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37" name="Line 2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38" name="Line 2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39" name="Line 2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681" name="Group 275"/>
                <p:cNvGrpSpPr>
                  <a:grpSpLocks/>
                </p:cNvGrpSpPr>
                <p:nvPr/>
              </p:nvGrpSpPr>
              <p:grpSpPr bwMode="auto">
                <a:xfrm>
                  <a:off x="1111" y="1117"/>
                  <a:ext cx="544" cy="363"/>
                  <a:chOff x="4332" y="2976"/>
                  <a:chExt cx="544" cy="363"/>
                </a:xfrm>
              </p:grpSpPr>
              <p:grpSp>
                <p:nvGrpSpPr>
                  <p:cNvPr id="1707" name="Group 276"/>
                  <p:cNvGrpSpPr>
                    <a:grpSpLocks/>
                  </p:cNvGrpSpPr>
                  <p:nvPr/>
                </p:nvGrpSpPr>
                <p:grpSpPr bwMode="auto">
                  <a:xfrm flipH="1">
                    <a:off x="4785" y="2976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726" name="Line 2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27" name="Line 2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28" name="Line 2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29" name="Line 2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30" name="Line 2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08" name="Group 282"/>
                  <p:cNvGrpSpPr>
                    <a:grpSpLocks/>
                  </p:cNvGrpSpPr>
                  <p:nvPr/>
                </p:nvGrpSpPr>
                <p:grpSpPr bwMode="auto">
                  <a:xfrm flipV="1">
                    <a:off x="4422" y="3248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721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22" name="Line 2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23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24" name="Line 2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25" name="Line 2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09" name="Group 288"/>
                  <p:cNvGrpSpPr>
                    <a:grpSpLocks/>
                  </p:cNvGrpSpPr>
                  <p:nvPr/>
                </p:nvGrpSpPr>
                <p:grpSpPr bwMode="auto">
                  <a:xfrm flipV="1">
                    <a:off x="4422" y="2976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716" name="Line 2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17" name="Line 2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18" name="Line 2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19" name="Line 2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20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10" name="Group 294"/>
                  <p:cNvGrpSpPr>
                    <a:grpSpLocks/>
                  </p:cNvGrpSpPr>
                  <p:nvPr/>
                </p:nvGrpSpPr>
                <p:grpSpPr bwMode="auto">
                  <a:xfrm flipH="1">
                    <a:off x="4332" y="2976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711" name="Line 2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12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13" name="Line 2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14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15" name="Line 2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682" name="Group 300"/>
                <p:cNvGrpSpPr>
                  <a:grpSpLocks/>
                </p:cNvGrpSpPr>
                <p:nvPr/>
              </p:nvGrpSpPr>
              <p:grpSpPr bwMode="auto">
                <a:xfrm>
                  <a:off x="1111" y="754"/>
                  <a:ext cx="545" cy="454"/>
                  <a:chOff x="1338" y="3022"/>
                  <a:chExt cx="545" cy="454"/>
                </a:xfrm>
              </p:grpSpPr>
              <p:grpSp>
                <p:nvGrpSpPr>
                  <p:cNvPr id="1683" name="Group 301"/>
                  <p:cNvGrpSpPr>
                    <a:grpSpLocks/>
                  </p:cNvGrpSpPr>
                  <p:nvPr/>
                </p:nvGrpSpPr>
                <p:grpSpPr bwMode="auto">
                  <a:xfrm flipV="1">
                    <a:off x="1429" y="3385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702" name="Line 3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03" name="Line 3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04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05" name="Line 3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06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84" name="Group 307"/>
                  <p:cNvGrpSpPr>
                    <a:grpSpLocks/>
                  </p:cNvGrpSpPr>
                  <p:nvPr/>
                </p:nvGrpSpPr>
                <p:grpSpPr bwMode="auto">
                  <a:xfrm flipV="1">
                    <a:off x="1428" y="3022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697" name="Line 3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98" name="Line 3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99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00" name="Line 3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701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85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1791" y="3022"/>
                    <a:ext cx="91" cy="363"/>
                    <a:chOff x="5057" y="119"/>
                    <a:chExt cx="91" cy="363"/>
                  </a:xfrm>
                </p:grpSpPr>
                <p:sp>
                  <p:nvSpPr>
                    <p:cNvPr id="1692" name="Line 3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47" y="345"/>
                      <a:ext cx="1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93" name="Line 3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7" y="34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94" name="Line 3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57" y="25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95" name="Line 3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7" y="25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96" name="Line 3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47" y="119"/>
                      <a:ext cx="1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86" name="Group 319"/>
                  <p:cNvGrpSpPr>
                    <a:grpSpLocks/>
                  </p:cNvGrpSpPr>
                  <p:nvPr/>
                </p:nvGrpSpPr>
                <p:grpSpPr bwMode="auto">
                  <a:xfrm>
                    <a:off x="1338" y="3022"/>
                    <a:ext cx="91" cy="363"/>
                    <a:chOff x="5057" y="119"/>
                    <a:chExt cx="91" cy="363"/>
                  </a:xfrm>
                </p:grpSpPr>
                <p:sp>
                  <p:nvSpPr>
                    <p:cNvPr id="1687" name="Line 32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47" y="345"/>
                      <a:ext cx="1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88" name="Line 3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7" y="34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89" name="Line 3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57" y="25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90" name="Line 3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7" y="25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91" name="Line 3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47" y="119"/>
                      <a:ext cx="1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471" name="Group 325"/>
              <p:cNvGrpSpPr>
                <a:grpSpLocks/>
              </p:cNvGrpSpPr>
              <p:nvPr/>
            </p:nvGrpSpPr>
            <p:grpSpPr bwMode="auto">
              <a:xfrm>
                <a:off x="2018" y="210"/>
                <a:ext cx="545" cy="1452"/>
                <a:chOff x="1565" y="210"/>
                <a:chExt cx="545" cy="1452"/>
              </a:xfrm>
            </p:grpSpPr>
            <p:grpSp>
              <p:nvGrpSpPr>
                <p:cNvPr id="1588" name="Group 326"/>
                <p:cNvGrpSpPr>
                  <a:grpSpLocks/>
                </p:cNvGrpSpPr>
                <p:nvPr/>
              </p:nvGrpSpPr>
              <p:grpSpPr bwMode="auto">
                <a:xfrm>
                  <a:off x="1565" y="391"/>
                  <a:ext cx="545" cy="454"/>
                  <a:chOff x="3107" y="572"/>
                  <a:chExt cx="545" cy="454"/>
                </a:xfrm>
              </p:grpSpPr>
              <p:grpSp>
                <p:nvGrpSpPr>
                  <p:cNvPr id="1659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3198" y="572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673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74" name="Line 3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75" name="Line 3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76" name="Line 3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77" name="Line 3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60" name="Group 333"/>
                  <p:cNvGrpSpPr>
                    <a:grpSpLocks/>
                  </p:cNvGrpSpPr>
                  <p:nvPr/>
                </p:nvGrpSpPr>
                <p:grpSpPr bwMode="auto">
                  <a:xfrm flipH="1">
                    <a:off x="3107" y="663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668" name="Line 3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69" name="Line 3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70" name="Line 3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71" name="Line 3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72" name="Line 3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61" name="Group 339"/>
                  <p:cNvGrpSpPr>
                    <a:grpSpLocks/>
                  </p:cNvGrpSpPr>
                  <p:nvPr/>
                </p:nvGrpSpPr>
                <p:grpSpPr bwMode="auto">
                  <a:xfrm flipV="1">
                    <a:off x="3198" y="935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663" name="Line 3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64" name="Line 3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65" name="Line 3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66" name="Line 3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67" name="Line 3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662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651" y="663"/>
                    <a:ext cx="0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589" name="Group 346"/>
                <p:cNvGrpSpPr>
                  <a:grpSpLocks/>
                </p:cNvGrpSpPr>
                <p:nvPr/>
              </p:nvGrpSpPr>
              <p:grpSpPr bwMode="auto">
                <a:xfrm>
                  <a:off x="1565" y="210"/>
                  <a:ext cx="545" cy="273"/>
                  <a:chOff x="3515" y="935"/>
                  <a:chExt cx="545" cy="273"/>
                </a:xfrm>
              </p:grpSpPr>
              <p:grpSp>
                <p:nvGrpSpPr>
                  <p:cNvPr id="1645" name="Group 347"/>
                  <p:cNvGrpSpPr>
                    <a:grpSpLocks/>
                  </p:cNvGrpSpPr>
                  <p:nvPr/>
                </p:nvGrpSpPr>
                <p:grpSpPr bwMode="auto">
                  <a:xfrm flipH="1">
                    <a:off x="3515" y="935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654" name="Line 3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55" name="Line 3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56" name="Line 3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57" name="Line 3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58" name="Line 3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46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3606" y="1117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649" name="Line 3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50" name="Line 3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51" name="Line 3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52" name="Line 3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53" name="Line 3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647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935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648" name="Line 3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9" y="935"/>
                    <a:ext cx="0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590" name="Group 361"/>
                <p:cNvGrpSpPr>
                  <a:grpSpLocks/>
                </p:cNvGrpSpPr>
                <p:nvPr/>
              </p:nvGrpSpPr>
              <p:grpSpPr bwMode="auto">
                <a:xfrm>
                  <a:off x="1565" y="1389"/>
                  <a:ext cx="544" cy="273"/>
                  <a:chOff x="3606" y="1071"/>
                  <a:chExt cx="544" cy="273"/>
                </a:xfrm>
              </p:grpSpPr>
              <p:grpSp>
                <p:nvGrpSpPr>
                  <p:cNvPr id="1631" name="Group 362"/>
                  <p:cNvGrpSpPr>
                    <a:grpSpLocks/>
                  </p:cNvGrpSpPr>
                  <p:nvPr/>
                </p:nvGrpSpPr>
                <p:grpSpPr bwMode="auto">
                  <a:xfrm flipH="1">
                    <a:off x="3606" y="1071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640" name="Line 3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41" name="Line 3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42" name="Line 3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43" name="Line 3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44" name="Line 3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32" name="Group 368"/>
                  <p:cNvGrpSpPr>
                    <a:grpSpLocks/>
                  </p:cNvGrpSpPr>
                  <p:nvPr/>
                </p:nvGrpSpPr>
                <p:grpSpPr bwMode="auto">
                  <a:xfrm flipV="1">
                    <a:off x="3696" y="1071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635" name="Line 3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36" name="Line 3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37" name="Line 3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38" name="Line 3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39" name="Line 3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633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1344"/>
                    <a:ext cx="45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634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4150" y="1071"/>
                    <a:ext cx="0" cy="27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591" name="Group 376"/>
                <p:cNvGrpSpPr>
                  <a:grpSpLocks/>
                </p:cNvGrpSpPr>
                <p:nvPr/>
              </p:nvGrpSpPr>
              <p:grpSpPr bwMode="auto">
                <a:xfrm>
                  <a:off x="1565" y="1117"/>
                  <a:ext cx="545" cy="364"/>
                  <a:chOff x="4921" y="2976"/>
                  <a:chExt cx="545" cy="364"/>
                </a:xfrm>
              </p:grpSpPr>
              <p:grpSp>
                <p:nvGrpSpPr>
                  <p:cNvPr id="1612" name="Group 377"/>
                  <p:cNvGrpSpPr>
                    <a:grpSpLocks/>
                  </p:cNvGrpSpPr>
                  <p:nvPr/>
                </p:nvGrpSpPr>
                <p:grpSpPr bwMode="auto">
                  <a:xfrm flipH="1">
                    <a:off x="4921" y="2977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626" name="Line 3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27" name="Line 3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28" name="Line 3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29" name="Line 3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30" name="Line 3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13" name="Group 383"/>
                  <p:cNvGrpSpPr>
                    <a:grpSpLocks/>
                  </p:cNvGrpSpPr>
                  <p:nvPr/>
                </p:nvGrpSpPr>
                <p:grpSpPr bwMode="auto">
                  <a:xfrm flipV="1">
                    <a:off x="5012" y="3249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621" name="Line 3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22" name="Line 3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23" name="Line 3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24" name="Line 3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25" name="Line 3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614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5465" y="2977"/>
                    <a:ext cx="0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grpSp>
                <p:nvGrpSpPr>
                  <p:cNvPr id="1615" name="Group 390"/>
                  <p:cNvGrpSpPr>
                    <a:grpSpLocks/>
                  </p:cNvGrpSpPr>
                  <p:nvPr/>
                </p:nvGrpSpPr>
                <p:grpSpPr bwMode="auto">
                  <a:xfrm flipV="1">
                    <a:off x="5012" y="2976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616" name="Line 3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17" name="Line 3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18" name="Line 3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19" name="Line 3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20" name="Line 3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592" name="Group 396"/>
                <p:cNvGrpSpPr>
                  <a:grpSpLocks/>
                </p:cNvGrpSpPr>
                <p:nvPr/>
              </p:nvGrpSpPr>
              <p:grpSpPr bwMode="auto">
                <a:xfrm>
                  <a:off x="1565" y="754"/>
                  <a:ext cx="545" cy="454"/>
                  <a:chOff x="1927" y="3022"/>
                  <a:chExt cx="545" cy="454"/>
                </a:xfrm>
              </p:grpSpPr>
              <p:grpSp>
                <p:nvGrpSpPr>
                  <p:cNvPr id="1593" name="Group 397"/>
                  <p:cNvGrpSpPr>
                    <a:grpSpLocks/>
                  </p:cNvGrpSpPr>
                  <p:nvPr/>
                </p:nvGrpSpPr>
                <p:grpSpPr bwMode="auto">
                  <a:xfrm flipV="1">
                    <a:off x="2018" y="3385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607" name="Line 3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08" name="Line 3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09" name="Line 4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10" name="Line 4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11" name="Line 4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594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2471" y="3023"/>
                    <a:ext cx="1" cy="3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grpSp>
                <p:nvGrpSpPr>
                  <p:cNvPr id="1595" name="Group 404"/>
                  <p:cNvGrpSpPr>
                    <a:grpSpLocks/>
                  </p:cNvGrpSpPr>
                  <p:nvPr/>
                </p:nvGrpSpPr>
                <p:grpSpPr bwMode="auto">
                  <a:xfrm flipV="1">
                    <a:off x="2018" y="3022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602" name="Line 4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03" name="Line 4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04" name="Line 4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05" name="Line 4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06" name="Line 4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96" name="Group 410"/>
                  <p:cNvGrpSpPr>
                    <a:grpSpLocks/>
                  </p:cNvGrpSpPr>
                  <p:nvPr/>
                </p:nvGrpSpPr>
                <p:grpSpPr bwMode="auto">
                  <a:xfrm>
                    <a:off x="1927" y="3022"/>
                    <a:ext cx="91" cy="363"/>
                    <a:chOff x="5057" y="119"/>
                    <a:chExt cx="91" cy="363"/>
                  </a:xfrm>
                </p:grpSpPr>
                <p:sp>
                  <p:nvSpPr>
                    <p:cNvPr id="1597" name="Line 4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47" y="345"/>
                      <a:ext cx="1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98" name="Line 4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7" y="34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99" name="Line 4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57" y="25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00" name="Line 4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7" y="25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601" name="Line 4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47" y="119"/>
                      <a:ext cx="1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472" name="Group 416"/>
              <p:cNvGrpSpPr>
                <a:grpSpLocks/>
              </p:cNvGrpSpPr>
              <p:nvPr/>
            </p:nvGrpSpPr>
            <p:grpSpPr bwMode="auto">
              <a:xfrm>
                <a:off x="1565" y="210"/>
                <a:ext cx="545" cy="1451"/>
                <a:chOff x="1111" y="210"/>
                <a:chExt cx="545" cy="1451"/>
              </a:xfrm>
            </p:grpSpPr>
            <p:grpSp>
              <p:nvGrpSpPr>
                <p:cNvPr id="1473" name="Group 417"/>
                <p:cNvGrpSpPr>
                  <a:grpSpLocks/>
                </p:cNvGrpSpPr>
                <p:nvPr/>
              </p:nvGrpSpPr>
              <p:grpSpPr bwMode="auto">
                <a:xfrm>
                  <a:off x="1111" y="210"/>
                  <a:ext cx="544" cy="272"/>
                  <a:chOff x="4332" y="2115"/>
                  <a:chExt cx="544" cy="272"/>
                </a:xfrm>
              </p:grpSpPr>
              <p:grpSp>
                <p:nvGrpSpPr>
                  <p:cNvPr id="1569" name="Group 418"/>
                  <p:cNvGrpSpPr>
                    <a:grpSpLocks/>
                  </p:cNvGrpSpPr>
                  <p:nvPr/>
                </p:nvGrpSpPr>
                <p:grpSpPr bwMode="auto">
                  <a:xfrm flipH="1">
                    <a:off x="4784" y="2115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583" name="Line 4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84" name="Line 4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85" name="Line 4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86" name="Line 4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87" name="Line 4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70" name="Group 424"/>
                  <p:cNvGrpSpPr>
                    <a:grpSpLocks/>
                  </p:cNvGrpSpPr>
                  <p:nvPr/>
                </p:nvGrpSpPr>
                <p:grpSpPr bwMode="auto">
                  <a:xfrm>
                    <a:off x="4422" y="2296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578" name="Line 4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79" name="Line 4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80" name="Line 4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81" name="Line 4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82" name="Line 4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571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2115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grpSp>
                <p:nvGrpSpPr>
                  <p:cNvPr id="1572" name="Group 431"/>
                  <p:cNvGrpSpPr>
                    <a:grpSpLocks/>
                  </p:cNvGrpSpPr>
                  <p:nvPr/>
                </p:nvGrpSpPr>
                <p:grpSpPr bwMode="auto">
                  <a:xfrm flipH="1">
                    <a:off x="4332" y="2115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573" name="Line 4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74" name="Line 4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75" name="Line 4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76" name="Line 4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77" name="Line 4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74" name="Group 437"/>
                <p:cNvGrpSpPr>
                  <a:grpSpLocks/>
                </p:cNvGrpSpPr>
                <p:nvPr/>
              </p:nvGrpSpPr>
              <p:grpSpPr bwMode="auto">
                <a:xfrm>
                  <a:off x="1111" y="391"/>
                  <a:ext cx="545" cy="453"/>
                  <a:chOff x="4241" y="2432"/>
                  <a:chExt cx="545" cy="453"/>
                </a:xfrm>
              </p:grpSpPr>
              <p:grpSp>
                <p:nvGrpSpPr>
                  <p:cNvPr id="1545" name="Group 438"/>
                  <p:cNvGrpSpPr>
                    <a:grpSpLocks/>
                  </p:cNvGrpSpPr>
                  <p:nvPr/>
                </p:nvGrpSpPr>
                <p:grpSpPr bwMode="auto">
                  <a:xfrm>
                    <a:off x="4332" y="2432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564" name="Line 4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65" name="Line 4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66" name="Line 4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67" name="Line 4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68" name="Line 4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46" name="Group 444"/>
                  <p:cNvGrpSpPr>
                    <a:grpSpLocks/>
                  </p:cNvGrpSpPr>
                  <p:nvPr/>
                </p:nvGrpSpPr>
                <p:grpSpPr bwMode="auto">
                  <a:xfrm flipH="1">
                    <a:off x="4695" y="2522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559" name="Line 4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60" name="Line 4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61" name="Line 4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62" name="Line 4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63" name="Line 4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47" name="Group 450"/>
                  <p:cNvGrpSpPr>
                    <a:grpSpLocks/>
                  </p:cNvGrpSpPr>
                  <p:nvPr/>
                </p:nvGrpSpPr>
                <p:grpSpPr bwMode="auto">
                  <a:xfrm flipV="1">
                    <a:off x="4332" y="2794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554" name="Line 4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55" name="Line 4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56" name="Line 4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57" name="Line 4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58" name="Line 4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48" name="Group 456"/>
                  <p:cNvGrpSpPr>
                    <a:grpSpLocks/>
                  </p:cNvGrpSpPr>
                  <p:nvPr/>
                </p:nvGrpSpPr>
                <p:grpSpPr bwMode="auto">
                  <a:xfrm flipH="1">
                    <a:off x="4241" y="2523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549" name="Line 4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50" name="Line 4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51" name="Line 4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52" name="Line 4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53" name="Line 4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75" name="Group 462"/>
                <p:cNvGrpSpPr>
                  <a:grpSpLocks/>
                </p:cNvGrpSpPr>
                <p:nvPr/>
              </p:nvGrpSpPr>
              <p:grpSpPr bwMode="auto">
                <a:xfrm>
                  <a:off x="1111" y="1389"/>
                  <a:ext cx="544" cy="272"/>
                  <a:chOff x="4332" y="3430"/>
                  <a:chExt cx="544" cy="272"/>
                </a:xfrm>
              </p:grpSpPr>
              <p:grpSp>
                <p:nvGrpSpPr>
                  <p:cNvPr id="1526" name="Group 463"/>
                  <p:cNvGrpSpPr>
                    <a:grpSpLocks/>
                  </p:cNvGrpSpPr>
                  <p:nvPr/>
                </p:nvGrpSpPr>
                <p:grpSpPr bwMode="auto">
                  <a:xfrm flipV="1">
                    <a:off x="4422" y="3430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540" name="Line 4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41" name="Line 4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42" name="Line 4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43" name="Line 4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44" name="Line 4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27" name="Group 469"/>
                  <p:cNvGrpSpPr>
                    <a:grpSpLocks/>
                  </p:cNvGrpSpPr>
                  <p:nvPr/>
                </p:nvGrpSpPr>
                <p:grpSpPr bwMode="auto">
                  <a:xfrm flipH="1">
                    <a:off x="4785" y="3430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535" name="Line 4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36" name="Line 4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37" name="Line 4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38" name="Line 4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39" name="Line 4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528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3702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grpSp>
                <p:nvGrpSpPr>
                  <p:cNvPr id="1529" name="Group 476"/>
                  <p:cNvGrpSpPr>
                    <a:grpSpLocks/>
                  </p:cNvGrpSpPr>
                  <p:nvPr/>
                </p:nvGrpSpPr>
                <p:grpSpPr bwMode="auto">
                  <a:xfrm flipH="1">
                    <a:off x="4332" y="3430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530" name="Line 4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31" name="Line 4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32" name="Line 4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33" name="Line 4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34" name="Line 4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76" name="Group 482"/>
                <p:cNvGrpSpPr>
                  <a:grpSpLocks/>
                </p:cNvGrpSpPr>
                <p:nvPr/>
              </p:nvGrpSpPr>
              <p:grpSpPr bwMode="auto">
                <a:xfrm>
                  <a:off x="1111" y="1117"/>
                  <a:ext cx="544" cy="363"/>
                  <a:chOff x="4332" y="2976"/>
                  <a:chExt cx="544" cy="363"/>
                </a:xfrm>
              </p:grpSpPr>
              <p:grpSp>
                <p:nvGrpSpPr>
                  <p:cNvPr id="1502" name="Group 483"/>
                  <p:cNvGrpSpPr>
                    <a:grpSpLocks/>
                  </p:cNvGrpSpPr>
                  <p:nvPr/>
                </p:nvGrpSpPr>
                <p:grpSpPr bwMode="auto">
                  <a:xfrm flipH="1">
                    <a:off x="4785" y="2976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521" name="Line 4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22" name="Line 4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23" name="Line 4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24" name="Line 4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25" name="Line 4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03" name="Group 489"/>
                  <p:cNvGrpSpPr>
                    <a:grpSpLocks/>
                  </p:cNvGrpSpPr>
                  <p:nvPr/>
                </p:nvGrpSpPr>
                <p:grpSpPr bwMode="auto">
                  <a:xfrm flipV="1">
                    <a:off x="4422" y="3248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516" name="Line 4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17" name="Line 4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18" name="Line 4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19" name="Line 4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20" name="Line 4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04" name="Group 495"/>
                  <p:cNvGrpSpPr>
                    <a:grpSpLocks/>
                  </p:cNvGrpSpPr>
                  <p:nvPr/>
                </p:nvGrpSpPr>
                <p:grpSpPr bwMode="auto">
                  <a:xfrm flipV="1">
                    <a:off x="4422" y="2976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511" name="Line 4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12" name="Line 4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13" name="Line 4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14" name="Line 4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15" name="Line 5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05" name="Group 501"/>
                  <p:cNvGrpSpPr>
                    <a:grpSpLocks/>
                  </p:cNvGrpSpPr>
                  <p:nvPr/>
                </p:nvGrpSpPr>
                <p:grpSpPr bwMode="auto">
                  <a:xfrm flipH="1">
                    <a:off x="4332" y="2976"/>
                    <a:ext cx="90" cy="272"/>
                    <a:chOff x="703" y="1525"/>
                    <a:chExt cx="90" cy="272"/>
                  </a:xfrm>
                </p:grpSpPr>
                <p:sp>
                  <p:nvSpPr>
                    <p:cNvPr id="1506" name="Line 5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07" name="Line 5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08" name="Line 5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" y="161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09" name="Line 5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161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10" name="Line 5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3" y="152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77" name="Group 507"/>
                <p:cNvGrpSpPr>
                  <a:grpSpLocks/>
                </p:cNvGrpSpPr>
                <p:nvPr/>
              </p:nvGrpSpPr>
              <p:grpSpPr bwMode="auto">
                <a:xfrm>
                  <a:off x="1111" y="754"/>
                  <a:ext cx="545" cy="454"/>
                  <a:chOff x="1338" y="3022"/>
                  <a:chExt cx="545" cy="454"/>
                </a:xfrm>
              </p:grpSpPr>
              <p:grpSp>
                <p:nvGrpSpPr>
                  <p:cNvPr id="1478" name="Group 508"/>
                  <p:cNvGrpSpPr>
                    <a:grpSpLocks/>
                  </p:cNvGrpSpPr>
                  <p:nvPr/>
                </p:nvGrpSpPr>
                <p:grpSpPr bwMode="auto">
                  <a:xfrm flipV="1">
                    <a:off x="1429" y="3385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497" name="Line 5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98" name="Line 5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99" name="Line 5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00" name="Line 5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501" name="Line 5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79" name="Group 514"/>
                  <p:cNvGrpSpPr>
                    <a:grpSpLocks/>
                  </p:cNvGrpSpPr>
                  <p:nvPr/>
                </p:nvGrpSpPr>
                <p:grpSpPr bwMode="auto">
                  <a:xfrm flipV="1">
                    <a:off x="1428" y="3022"/>
                    <a:ext cx="454" cy="91"/>
                    <a:chOff x="249" y="1706"/>
                    <a:chExt cx="454" cy="91"/>
                  </a:xfrm>
                </p:grpSpPr>
                <p:sp>
                  <p:nvSpPr>
                    <p:cNvPr id="1492" name="Line 5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93" name="Line 5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94" name="Line 5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706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95" name="Line 5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1" y="170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96" name="Line 5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97"/>
                      <a:ext cx="18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80" name="Group 520"/>
                  <p:cNvGrpSpPr>
                    <a:grpSpLocks/>
                  </p:cNvGrpSpPr>
                  <p:nvPr/>
                </p:nvGrpSpPr>
                <p:grpSpPr bwMode="auto">
                  <a:xfrm>
                    <a:off x="1791" y="3022"/>
                    <a:ext cx="91" cy="363"/>
                    <a:chOff x="5057" y="119"/>
                    <a:chExt cx="91" cy="363"/>
                  </a:xfrm>
                </p:grpSpPr>
                <p:sp>
                  <p:nvSpPr>
                    <p:cNvPr id="1487" name="Line 5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47" y="345"/>
                      <a:ext cx="1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88" name="Line 5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7" y="34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89" name="Line 5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57" y="25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90" name="Line 5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7" y="25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91" name="Line 5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47" y="119"/>
                      <a:ext cx="1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81" name="Group 526"/>
                  <p:cNvGrpSpPr>
                    <a:grpSpLocks/>
                  </p:cNvGrpSpPr>
                  <p:nvPr/>
                </p:nvGrpSpPr>
                <p:grpSpPr bwMode="auto">
                  <a:xfrm>
                    <a:off x="1338" y="3022"/>
                    <a:ext cx="91" cy="363"/>
                    <a:chOff x="5057" y="119"/>
                    <a:chExt cx="91" cy="363"/>
                  </a:xfrm>
                </p:grpSpPr>
                <p:sp>
                  <p:nvSpPr>
                    <p:cNvPr id="1482" name="Line 5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47" y="345"/>
                      <a:ext cx="1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83" name="Line 5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7" y="34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84" name="Line 5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57" y="25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85" name="Line 5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7" y="25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1486" name="Line 5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47" y="119"/>
                      <a:ext cx="1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sz="2400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338" name="Group 532"/>
            <p:cNvGrpSpPr>
              <a:grpSpLocks/>
            </p:cNvGrpSpPr>
            <p:nvPr/>
          </p:nvGrpSpPr>
          <p:grpSpPr bwMode="auto">
            <a:xfrm>
              <a:off x="5606554" y="3227100"/>
              <a:ext cx="2898341" cy="512589"/>
              <a:chOff x="2926" y="1434"/>
              <a:chExt cx="2268" cy="454"/>
            </a:xfrm>
          </p:grpSpPr>
          <p:grpSp>
            <p:nvGrpSpPr>
              <p:cNvPr id="1345" name="Group 533"/>
              <p:cNvGrpSpPr>
                <a:grpSpLocks/>
              </p:cNvGrpSpPr>
              <p:nvPr/>
            </p:nvGrpSpPr>
            <p:grpSpPr bwMode="auto">
              <a:xfrm>
                <a:off x="2926" y="1434"/>
                <a:ext cx="544" cy="454"/>
                <a:chOff x="2426" y="799"/>
                <a:chExt cx="544" cy="454"/>
              </a:xfrm>
            </p:grpSpPr>
            <p:grpSp>
              <p:nvGrpSpPr>
                <p:cNvPr id="1441" name="Group 534"/>
                <p:cNvGrpSpPr>
                  <a:grpSpLocks/>
                </p:cNvGrpSpPr>
                <p:nvPr/>
              </p:nvGrpSpPr>
              <p:grpSpPr bwMode="auto">
                <a:xfrm>
                  <a:off x="2426" y="799"/>
                  <a:ext cx="454" cy="91"/>
                  <a:chOff x="249" y="1706"/>
                  <a:chExt cx="454" cy="91"/>
                </a:xfrm>
              </p:grpSpPr>
              <p:sp>
                <p:nvSpPr>
                  <p:cNvPr id="1455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56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57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58" name="Line 5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59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442" name="Group 540"/>
                <p:cNvGrpSpPr>
                  <a:grpSpLocks/>
                </p:cNvGrpSpPr>
                <p:nvPr/>
              </p:nvGrpSpPr>
              <p:grpSpPr bwMode="auto">
                <a:xfrm>
                  <a:off x="2880" y="890"/>
                  <a:ext cx="90" cy="272"/>
                  <a:chOff x="703" y="1525"/>
                  <a:chExt cx="90" cy="272"/>
                </a:xfrm>
              </p:grpSpPr>
              <p:sp>
                <p:nvSpPr>
                  <p:cNvPr id="1450" name="Line 5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51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52" name="Line 5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53" name="Line 544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54" name="Line 5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443" name="Group 546"/>
                <p:cNvGrpSpPr>
                  <a:grpSpLocks/>
                </p:cNvGrpSpPr>
                <p:nvPr/>
              </p:nvGrpSpPr>
              <p:grpSpPr bwMode="auto">
                <a:xfrm flipV="1">
                  <a:off x="2426" y="1162"/>
                  <a:ext cx="454" cy="91"/>
                  <a:chOff x="249" y="1706"/>
                  <a:chExt cx="454" cy="91"/>
                </a:xfrm>
              </p:grpSpPr>
              <p:sp>
                <p:nvSpPr>
                  <p:cNvPr id="1445" name="Line 5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46" name="Line 5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47" name="Line 549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48" name="Line 5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49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1444" name="Line 552"/>
                <p:cNvSpPr>
                  <a:spLocks noChangeShapeType="1"/>
                </p:cNvSpPr>
                <p:nvPr/>
              </p:nvSpPr>
              <p:spPr bwMode="auto">
                <a:xfrm>
                  <a:off x="2426" y="89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2400" baseline="-250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1346" name="Group 553"/>
              <p:cNvGrpSpPr>
                <a:grpSpLocks/>
              </p:cNvGrpSpPr>
              <p:nvPr/>
            </p:nvGrpSpPr>
            <p:grpSpPr bwMode="auto">
              <a:xfrm>
                <a:off x="3379" y="1434"/>
                <a:ext cx="454" cy="453"/>
                <a:chOff x="2880" y="709"/>
                <a:chExt cx="454" cy="453"/>
              </a:xfrm>
            </p:grpSpPr>
            <p:grpSp>
              <p:nvGrpSpPr>
                <p:cNvPr id="1417" name="Group 554"/>
                <p:cNvGrpSpPr>
                  <a:grpSpLocks/>
                </p:cNvGrpSpPr>
                <p:nvPr/>
              </p:nvGrpSpPr>
              <p:grpSpPr bwMode="auto">
                <a:xfrm>
                  <a:off x="2880" y="709"/>
                  <a:ext cx="454" cy="91"/>
                  <a:chOff x="249" y="1706"/>
                  <a:chExt cx="454" cy="91"/>
                </a:xfrm>
              </p:grpSpPr>
              <p:sp>
                <p:nvSpPr>
                  <p:cNvPr id="1436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37" name="Line 5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38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39" name="Line 5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40" name="Line 559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418" name="Group 560"/>
                <p:cNvGrpSpPr>
                  <a:grpSpLocks/>
                </p:cNvGrpSpPr>
                <p:nvPr/>
              </p:nvGrpSpPr>
              <p:grpSpPr bwMode="auto">
                <a:xfrm>
                  <a:off x="2880" y="799"/>
                  <a:ext cx="90" cy="272"/>
                  <a:chOff x="703" y="1525"/>
                  <a:chExt cx="90" cy="272"/>
                </a:xfrm>
              </p:grpSpPr>
              <p:sp>
                <p:nvSpPr>
                  <p:cNvPr id="1431" name="Line 5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32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33" name="Line 5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34" name="Line 564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35" name="Line 5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419" name="Group 566"/>
                <p:cNvGrpSpPr>
                  <a:grpSpLocks/>
                </p:cNvGrpSpPr>
                <p:nvPr/>
              </p:nvGrpSpPr>
              <p:grpSpPr bwMode="auto">
                <a:xfrm flipH="1">
                  <a:off x="3243" y="799"/>
                  <a:ext cx="90" cy="272"/>
                  <a:chOff x="703" y="1525"/>
                  <a:chExt cx="90" cy="272"/>
                </a:xfrm>
              </p:grpSpPr>
              <p:sp>
                <p:nvSpPr>
                  <p:cNvPr id="1426" name="Line 5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27" name="Line 568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28" name="Line 5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29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30" name="Line 5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420" name="Group 572"/>
                <p:cNvGrpSpPr>
                  <a:grpSpLocks/>
                </p:cNvGrpSpPr>
                <p:nvPr/>
              </p:nvGrpSpPr>
              <p:grpSpPr bwMode="auto">
                <a:xfrm flipV="1">
                  <a:off x="2880" y="1071"/>
                  <a:ext cx="454" cy="91"/>
                  <a:chOff x="249" y="1706"/>
                  <a:chExt cx="454" cy="91"/>
                </a:xfrm>
              </p:grpSpPr>
              <p:sp>
                <p:nvSpPr>
                  <p:cNvPr id="1421" name="Line 5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22" name="Line 5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23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24" name="Line 5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25" name="Line 577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47" name="Group 578"/>
              <p:cNvGrpSpPr>
                <a:grpSpLocks/>
              </p:cNvGrpSpPr>
              <p:nvPr/>
            </p:nvGrpSpPr>
            <p:grpSpPr bwMode="auto">
              <a:xfrm>
                <a:off x="3742" y="1434"/>
                <a:ext cx="545" cy="453"/>
                <a:chOff x="4241" y="2432"/>
                <a:chExt cx="545" cy="453"/>
              </a:xfrm>
            </p:grpSpPr>
            <p:grpSp>
              <p:nvGrpSpPr>
                <p:cNvPr id="1393" name="Group 579"/>
                <p:cNvGrpSpPr>
                  <a:grpSpLocks/>
                </p:cNvGrpSpPr>
                <p:nvPr/>
              </p:nvGrpSpPr>
              <p:grpSpPr bwMode="auto">
                <a:xfrm>
                  <a:off x="4332" y="2432"/>
                  <a:ext cx="454" cy="91"/>
                  <a:chOff x="249" y="1706"/>
                  <a:chExt cx="454" cy="91"/>
                </a:xfrm>
              </p:grpSpPr>
              <p:sp>
                <p:nvSpPr>
                  <p:cNvPr id="1412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13" name="Line 5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14" name="Line 582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15" name="Line 5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16" name="Line 584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394" name="Group 585"/>
                <p:cNvGrpSpPr>
                  <a:grpSpLocks/>
                </p:cNvGrpSpPr>
                <p:nvPr/>
              </p:nvGrpSpPr>
              <p:grpSpPr bwMode="auto">
                <a:xfrm flipH="1">
                  <a:off x="4695" y="2522"/>
                  <a:ext cx="90" cy="272"/>
                  <a:chOff x="703" y="1525"/>
                  <a:chExt cx="90" cy="272"/>
                </a:xfrm>
              </p:grpSpPr>
              <p:sp>
                <p:nvSpPr>
                  <p:cNvPr id="1407" name="Line 5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08" name="Line 587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09" name="Line 5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10" name="Line 589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11" name="Line 5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395" name="Group 591"/>
                <p:cNvGrpSpPr>
                  <a:grpSpLocks/>
                </p:cNvGrpSpPr>
                <p:nvPr/>
              </p:nvGrpSpPr>
              <p:grpSpPr bwMode="auto">
                <a:xfrm flipV="1">
                  <a:off x="4332" y="2794"/>
                  <a:ext cx="454" cy="91"/>
                  <a:chOff x="249" y="1706"/>
                  <a:chExt cx="454" cy="91"/>
                </a:xfrm>
              </p:grpSpPr>
              <p:sp>
                <p:nvSpPr>
                  <p:cNvPr id="1402" name="Line 5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03" name="Line 5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04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05" name="Line 5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06" name="Line 596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396" name="Group 597"/>
                <p:cNvGrpSpPr>
                  <a:grpSpLocks/>
                </p:cNvGrpSpPr>
                <p:nvPr/>
              </p:nvGrpSpPr>
              <p:grpSpPr bwMode="auto">
                <a:xfrm flipH="1">
                  <a:off x="4241" y="2523"/>
                  <a:ext cx="90" cy="272"/>
                  <a:chOff x="703" y="1525"/>
                  <a:chExt cx="90" cy="272"/>
                </a:xfrm>
              </p:grpSpPr>
              <p:sp>
                <p:nvSpPr>
                  <p:cNvPr id="1397" name="Line 5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98" name="Line 599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99" name="Line 6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00" name="Line 601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401" name="Line 6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48" name="Group 603"/>
              <p:cNvGrpSpPr>
                <a:grpSpLocks/>
              </p:cNvGrpSpPr>
              <p:nvPr/>
            </p:nvGrpSpPr>
            <p:grpSpPr bwMode="auto">
              <a:xfrm>
                <a:off x="4649" y="1434"/>
                <a:ext cx="545" cy="454"/>
                <a:chOff x="3107" y="572"/>
                <a:chExt cx="545" cy="454"/>
              </a:xfrm>
            </p:grpSpPr>
            <p:grpSp>
              <p:nvGrpSpPr>
                <p:cNvPr id="1374" name="Group 604"/>
                <p:cNvGrpSpPr>
                  <a:grpSpLocks/>
                </p:cNvGrpSpPr>
                <p:nvPr/>
              </p:nvGrpSpPr>
              <p:grpSpPr bwMode="auto">
                <a:xfrm>
                  <a:off x="3198" y="572"/>
                  <a:ext cx="454" cy="91"/>
                  <a:chOff x="249" y="1706"/>
                  <a:chExt cx="454" cy="91"/>
                </a:xfrm>
              </p:grpSpPr>
              <p:sp>
                <p:nvSpPr>
                  <p:cNvPr id="1388" name="Line 605"/>
                  <p:cNvSpPr>
                    <a:spLocks noChangeShapeType="1"/>
                  </p:cNvSpPr>
                  <p:nvPr/>
                </p:nvSpPr>
                <p:spPr bwMode="auto">
                  <a:xfrm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89" name="Line 6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90" name="Line 607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91" name="Line 6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92" name="Line 609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375" name="Group 610"/>
                <p:cNvGrpSpPr>
                  <a:grpSpLocks/>
                </p:cNvGrpSpPr>
                <p:nvPr/>
              </p:nvGrpSpPr>
              <p:grpSpPr bwMode="auto">
                <a:xfrm flipH="1">
                  <a:off x="3107" y="663"/>
                  <a:ext cx="90" cy="272"/>
                  <a:chOff x="703" y="1525"/>
                  <a:chExt cx="90" cy="272"/>
                </a:xfrm>
              </p:grpSpPr>
              <p:sp>
                <p:nvSpPr>
                  <p:cNvPr id="1383" name="Line 6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84" name="Line 612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85" name="Line 6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86" name="Line 614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87" name="Line 6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376" name="Group 616"/>
                <p:cNvGrpSpPr>
                  <a:grpSpLocks/>
                </p:cNvGrpSpPr>
                <p:nvPr/>
              </p:nvGrpSpPr>
              <p:grpSpPr bwMode="auto">
                <a:xfrm flipV="1">
                  <a:off x="3198" y="935"/>
                  <a:ext cx="454" cy="91"/>
                  <a:chOff x="249" y="1706"/>
                  <a:chExt cx="454" cy="91"/>
                </a:xfrm>
              </p:grpSpPr>
              <p:sp>
                <p:nvSpPr>
                  <p:cNvPr id="1378" name="Line 6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79" name="Line 6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80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81" name="Line 6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82" name="Line 621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1377" name="Line 622"/>
                <p:cNvSpPr>
                  <a:spLocks noChangeShapeType="1"/>
                </p:cNvSpPr>
                <p:nvPr/>
              </p:nvSpPr>
              <p:spPr bwMode="auto">
                <a:xfrm>
                  <a:off x="3651" y="663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2400" baseline="-250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1349" name="Group 623"/>
              <p:cNvGrpSpPr>
                <a:grpSpLocks/>
              </p:cNvGrpSpPr>
              <p:nvPr/>
            </p:nvGrpSpPr>
            <p:grpSpPr bwMode="auto">
              <a:xfrm>
                <a:off x="4196" y="1434"/>
                <a:ext cx="545" cy="453"/>
                <a:chOff x="4241" y="2432"/>
                <a:chExt cx="545" cy="453"/>
              </a:xfrm>
            </p:grpSpPr>
            <p:grpSp>
              <p:nvGrpSpPr>
                <p:cNvPr id="1350" name="Group 624"/>
                <p:cNvGrpSpPr>
                  <a:grpSpLocks/>
                </p:cNvGrpSpPr>
                <p:nvPr/>
              </p:nvGrpSpPr>
              <p:grpSpPr bwMode="auto">
                <a:xfrm>
                  <a:off x="4332" y="2432"/>
                  <a:ext cx="454" cy="91"/>
                  <a:chOff x="249" y="1706"/>
                  <a:chExt cx="454" cy="91"/>
                </a:xfrm>
              </p:grpSpPr>
              <p:sp>
                <p:nvSpPr>
                  <p:cNvPr id="1369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70" name="Line 6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71" name="Line 627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72" name="Line 6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73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351" name="Group 630"/>
                <p:cNvGrpSpPr>
                  <a:grpSpLocks/>
                </p:cNvGrpSpPr>
                <p:nvPr/>
              </p:nvGrpSpPr>
              <p:grpSpPr bwMode="auto">
                <a:xfrm flipH="1">
                  <a:off x="4695" y="2522"/>
                  <a:ext cx="90" cy="272"/>
                  <a:chOff x="703" y="1525"/>
                  <a:chExt cx="90" cy="272"/>
                </a:xfrm>
              </p:grpSpPr>
              <p:sp>
                <p:nvSpPr>
                  <p:cNvPr id="1364" name="Line 6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65" name="Line 632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66" name="Line 6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67" name="Line 634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68" name="Line 6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352" name="Group 636"/>
                <p:cNvGrpSpPr>
                  <a:grpSpLocks/>
                </p:cNvGrpSpPr>
                <p:nvPr/>
              </p:nvGrpSpPr>
              <p:grpSpPr bwMode="auto">
                <a:xfrm flipV="1">
                  <a:off x="4332" y="2794"/>
                  <a:ext cx="454" cy="91"/>
                  <a:chOff x="249" y="1706"/>
                  <a:chExt cx="454" cy="91"/>
                </a:xfrm>
              </p:grpSpPr>
              <p:sp>
                <p:nvSpPr>
                  <p:cNvPr id="1359" name="Line 6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60" name="Line 6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61" name="Line 639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62" name="Line 6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63" name="Line 641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1353" name="Group 642"/>
                <p:cNvGrpSpPr>
                  <a:grpSpLocks/>
                </p:cNvGrpSpPr>
                <p:nvPr/>
              </p:nvGrpSpPr>
              <p:grpSpPr bwMode="auto">
                <a:xfrm flipH="1">
                  <a:off x="4241" y="2523"/>
                  <a:ext cx="90" cy="272"/>
                  <a:chOff x="703" y="1525"/>
                  <a:chExt cx="90" cy="272"/>
                </a:xfrm>
              </p:grpSpPr>
              <p:sp>
                <p:nvSpPr>
                  <p:cNvPr id="1354" name="Line 6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70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55" name="Line 644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70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56" name="Line 6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" y="161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57" name="Line 646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616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1358" name="Line 6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152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sz="2400" baseline="-2500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339" name="Line 650"/>
            <p:cNvSpPr>
              <a:spLocks noChangeShapeType="1"/>
            </p:cNvSpPr>
            <p:nvPr/>
          </p:nvSpPr>
          <p:spPr bwMode="auto">
            <a:xfrm>
              <a:off x="5896643" y="3842432"/>
              <a:ext cx="0" cy="408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2400" baseline="-250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40" name="Line 651"/>
            <p:cNvSpPr>
              <a:spLocks noChangeShapeType="1"/>
            </p:cNvSpPr>
            <p:nvPr/>
          </p:nvSpPr>
          <p:spPr bwMode="auto">
            <a:xfrm>
              <a:off x="6475545" y="3842432"/>
              <a:ext cx="0" cy="408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2400" baseline="-250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41" name="Line 652"/>
            <p:cNvSpPr>
              <a:spLocks noChangeShapeType="1"/>
            </p:cNvSpPr>
            <p:nvPr/>
          </p:nvSpPr>
          <p:spPr bwMode="auto">
            <a:xfrm>
              <a:off x="7055725" y="3842432"/>
              <a:ext cx="0" cy="408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2400" baseline="-250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42" name="Line 653"/>
            <p:cNvSpPr>
              <a:spLocks noChangeShapeType="1"/>
            </p:cNvSpPr>
            <p:nvPr/>
          </p:nvSpPr>
          <p:spPr bwMode="auto">
            <a:xfrm>
              <a:off x="7635904" y="3842432"/>
              <a:ext cx="0" cy="408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2400" baseline="-250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43" name="Line 654"/>
            <p:cNvSpPr>
              <a:spLocks noChangeShapeType="1"/>
            </p:cNvSpPr>
            <p:nvPr/>
          </p:nvSpPr>
          <p:spPr bwMode="auto">
            <a:xfrm>
              <a:off x="8214805" y="3842432"/>
              <a:ext cx="0" cy="408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2400" baseline="-250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44" name="Rectangle 662"/>
            <p:cNvSpPr>
              <a:spLocks noChangeArrowheads="1"/>
            </p:cNvSpPr>
            <p:nvPr/>
          </p:nvSpPr>
          <p:spPr bwMode="auto">
            <a:xfrm>
              <a:off x="5611666" y="4350505"/>
              <a:ext cx="2890674" cy="1640509"/>
            </a:xfrm>
            <a:prstGeom prst="rect">
              <a:avLst/>
            </a:prstGeom>
            <a:solidFill>
              <a:srgbClr val="00B0F0">
                <a:alpha val="4901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2400" baseline="-250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001" name="TextBox 2000"/>
          <p:cNvSpPr txBox="1"/>
          <p:nvPr/>
        </p:nvSpPr>
        <p:spPr>
          <a:xfrm>
            <a:off x="2452436" y="2719249"/>
            <a:ext cx="1837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err="1" smtClean="0"/>
              <a:t>OntoUML</a:t>
            </a:r>
            <a:endParaRPr lang="nl-BE" sz="3200" b="1" dirty="0"/>
          </a:p>
        </p:txBody>
      </p:sp>
      <p:sp>
        <p:nvSpPr>
          <p:cNvPr id="2004" name="TextBox 2003"/>
          <p:cNvSpPr txBox="1"/>
          <p:nvPr/>
        </p:nvSpPr>
        <p:spPr>
          <a:xfrm>
            <a:off x="4018114" y="3523583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DEMO</a:t>
            </a:r>
            <a:endParaRPr lang="nl-BE" sz="3200" b="1" dirty="0"/>
          </a:p>
        </p:txBody>
      </p:sp>
      <p:sp>
        <p:nvSpPr>
          <p:cNvPr id="2005" name="TextBox 2004"/>
          <p:cNvSpPr txBox="1"/>
          <p:nvPr/>
        </p:nvSpPr>
        <p:spPr>
          <a:xfrm>
            <a:off x="2812500" y="4508570"/>
            <a:ext cx="859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REA</a:t>
            </a:r>
            <a:endParaRPr lang="nl-BE" sz="3200" b="1" dirty="0"/>
          </a:p>
        </p:txBody>
      </p:sp>
      <p:sp>
        <p:nvSpPr>
          <p:cNvPr id="2006" name="TextBox 2005"/>
          <p:cNvSpPr txBox="1"/>
          <p:nvPr/>
        </p:nvSpPr>
        <p:spPr>
          <a:xfrm>
            <a:off x="5702825" y="4216183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FIBO</a:t>
            </a:r>
            <a:endParaRPr lang="nl-BE" sz="3200" b="1" dirty="0"/>
          </a:p>
        </p:txBody>
      </p:sp>
      <p:sp>
        <p:nvSpPr>
          <p:cNvPr id="2009" name="TextBox 2008"/>
          <p:cNvSpPr txBox="1"/>
          <p:nvPr/>
        </p:nvSpPr>
        <p:spPr>
          <a:xfrm>
            <a:off x="5909439" y="3181427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I*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18235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Meta-model extensions: Hierarchical workflows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“Decomposing </a:t>
            </a:r>
            <a:r>
              <a:rPr lang="en-US" dirty="0"/>
              <a:t>business process models into state machines, it is quite common to encounter so-called hierarchical workflows, i.e. the creation in a workflow of an instance of another data element, which triggers a </a:t>
            </a:r>
            <a:r>
              <a:rPr lang="en-US" dirty="0" smtClean="0"/>
              <a:t>secondary </a:t>
            </a:r>
            <a:r>
              <a:rPr lang="en-US" dirty="0"/>
              <a:t>workflow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Related scenarios:</a:t>
            </a:r>
          </a:p>
          <a:p>
            <a:pPr lvl="1"/>
            <a:r>
              <a:rPr lang="en-US" dirty="0" smtClean="0"/>
              <a:t>The primary </a:t>
            </a:r>
            <a:r>
              <a:rPr lang="en-US" dirty="0"/>
              <a:t>flow does not create the </a:t>
            </a:r>
            <a:r>
              <a:rPr lang="en-US" dirty="0" smtClean="0"/>
              <a:t>data </a:t>
            </a:r>
            <a:r>
              <a:rPr lang="en-US" dirty="0"/>
              <a:t>element on which the </a:t>
            </a:r>
            <a:r>
              <a:rPr lang="en-US" dirty="0" smtClean="0"/>
              <a:t>secondary flow runs, but needs to be aware of its state (e.g., cancellation flows)</a:t>
            </a:r>
          </a:p>
          <a:p>
            <a:pPr lvl="1"/>
            <a:r>
              <a:rPr lang="en-US" dirty="0" smtClean="0"/>
              <a:t>More general: a primary flow is interested in the state of a secondary flow (instead of just being notified of the completion of the secondary flow)</a:t>
            </a:r>
          </a:p>
          <a:p>
            <a:r>
              <a:rPr lang="en-US" dirty="0" smtClean="0"/>
              <a:t>Implementation should take into account:</a:t>
            </a:r>
          </a:p>
          <a:p>
            <a:pPr lvl="1"/>
            <a:r>
              <a:rPr lang="en-US" dirty="0" smtClean="0"/>
              <a:t>Separation of State</a:t>
            </a:r>
          </a:p>
          <a:p>
            <a:pPr lvl="1"/>
            <a:r>
              <a:rPr lang="en-US" dirty="0" smtClean="0"/>
              <a:t>Reducing coupling between primary and secondary flow (functional and technical)</a:t>
            </a:r>
          </a:p>
          <a:p>
            <a:r>
              <a:rPr lang="en-US" dirty="0" smtClean="0"/>
              <a:t>Related patterns:</a:t>
            </a:r>
          </a:p>
          <a:p>
            <a:pPr lvl="1"/>
            <a:r>
              <a:rPr lang="en-US" dirty="0" smtClean="0"/>
              <a:t>Observer pattern</a:t>
            </a:r>
          </a:p>
          <a:p>
            <a:pPr lvl="1"/>
            <a:r>
              <a:rPr lang="en-US" dirty="0" smtClean="0"/>
              <a:t>Inversion of control constructs (e.g., callback methods)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Universe</a:t>
            </a:r>
            <a:r>
              <a:rPr lang="nl-BE" dirty="0" smtClean="0"/>
              <a:t> of </a:t>
            </a:r>
            <a:r>
              <a:rPr lang="nl-BE" dirty="0" err="1" smtClean="0"/>
              <a:t>discussion</a:t>
            </a:r>
            <a:r>
              <a:rPr lang="nl-BE" dirty="0" smtClean="0"/>
              <a:t>: </a:t>
            </a:r>
            <a:r>
              <a:rPr lang="nl-BE" dirty="0" err="1" smtClean="0"/>
              <a:t>reduced</a:t>
            </a:r>
            <a:r>
              <a:rPr lang="nl-BE" dirty="0" smtClean="0"/>
              <a:t> </a:t>
            </a:r>
            <a:r>
              <a:rPr lang="nl-BE" dirty="0" err="1" smtClean="0"/>
              <a:t>EURent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352" y="1852203"/>
            <a:ext cx="3850015" cy="1204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72" y="1761928"/>
            <a:ext cx="4811970" cy="447873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148900" y="5054598"/>
            <a:ext cx="295275" cy="2952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l 15"/>
          <p:cNvSpPr/>
          <p:nvPr/>
        </p:nvSpPr>
        <p:spPr>
          <a:xfrm>
            <a:off x="2148900" y="3454779"/>
            <a:ext cx="295275" cy="2952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444175" y="2425289"/>
            <a:ext cx="4790002" cy="110124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1064285" y="2191846"/>
            <a:ext cx="218017" cy="220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1" name="Straight Arrow Connector 20"/>
          <p:cNvCxnSpPr>
            <a:endCxn id="19" idx="2"/>
          </p:cNvCxnSpPr>
          <p:nvPr/>
        </p:nvCxnSpPr>
        <p:spPr>
          <a:xfrm flipV="1">
            <a:off x="10221043" y="2301913"/>
            <a:ext cx="843242" cy="577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95317" y="199673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?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38367" y="2405158"/>
            <a:ext cx="869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Completed</a:t>
            </a:r>
            <a:endParaRPr lang="nl-BE" sz="1200" dirty="0"/>
          </a:p>
        </p:txBody>
      </p:sp>
      <p:sp>
        <p:nvSpPr>
          <p:cNvPr id="24" name="Oval 23"/>
          <p:cNvSpPr/>
          <p:nvPr/>
        </p:nvSpPr>
        <p:spPr>
          <a:xfrm>
            <a:off x="1331209" y="4448174"/>
            <a:ext cx="447708" cy="77152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26215" y="4213209"/>
            <a:ext cx="1580914" cy="84371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415954" y="3362290"/>
            <a:ext cx="8631874" cy="1528065"/>
            <a:chOff x="3618892" y="3559525"/>
            <a:chExt cx="8445506" cy="14950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5036" y="3559525"/>
              <a:ext cx="6329362" cy="1495073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3618892" y="3948826"/>
              <a:ext cx="2634836" cy="759822"/>
              <a:chOff x="4673500" y="2039897"/>
              <a:chExt cx="2634836" cy="75982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575324" y="2065724"/>
                <a:ext cx="1362886" cy="6391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877441" y="2270737"/>
                <a:ext cx="218017" cy="22013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5" name="Straight Arrow Connector 14"/>
              <p:cNvCxnSpPr>
                <a:stCxn id="25" idx="6"/>
                <a:endCxn id="6" idx="1"/>
              </p:cNvCxnSpPr>
              <p:nvPr/>
            </p:nvCxnSpPr>
            <p:spPr>
              <a:xfrm>
                <a:off x="5095458" y="2380804"/>
                <a:ext cx="479866" cy="447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6" idx="3"/>
              </p:cNvCxnSpPr>
              <p:nvPr/>
            </p:nvCxnSpPr>
            <p:spPr>
              <a:xfrm>
                <a:off x="6938210" y="2385283"/>
                <a:ext cx="37012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673500" y="2522720"/>
                <a:ext cx="673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err="1" smtClean="0"/>
                  <a:t>Created</a:t>
                </a:r>
                <a:endParaRPr lang="nl-BE" sz="12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599472" y="2251270"/>
                <a:ext cx="139307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300" dirty="0" err="1" smtClean="0"/>
                  <a:t>DropoffRegisterer</a:t>
                </a:r>
                <a:endParaRPr lang="nl-BE" sz="13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26183" y="2039897"/>
                <a:ext cx="33054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300" b="1" dirty="0" smtClean="0"/>
                  <a:t>M</a:t>
                </a:r>
                <a:endParaRPr lang="nl-BE" sz="13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2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alternative 1: polling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primary flow </a:t>
            </a:r>
            <a:r>
              <a:rPr lang="en-US" dirty="0"/>
              <a:t>is responsible for observing the secondary flow.</a:t>
            </a:r>
          </a:p>
          <a:p>
            <a:r>
              <a:rPr lang="en-US" dirty="0"/>
              <a:t>a </a:t>
            </a:r>
            <a:r>
              <a:rPr lang="en-US" dirty="0" err="1" smtClean="0"/>
              <a:t>RentalChecker</a:t>
            </a:r>
            <a:r>
              <a:rPr lang="en-US" dirty="0" smtClean="0"/>
              <a:t> task is added to </a:t>
            </a:r>
            <a:r>
              <a:rPr lang="en-US" dirty="0"/>
              <a:t>the primary flow, which periodically checks whether the secondary flow has already completed</a:t>
            </a:r>
            <a:r>
              <a:rPr lang="en-US" dirty="0" smtClean="0"/>
              <a:t>.</a:t>
            </a:r>
          </a:p>
          <a:p>
            <a:r>
              <a:rPr lang="en-US" dirty="0"/>
              <a:t>The fail state of the related </a:t>
            </a:r>
            <a:r>
              <a:rPr lang="en-US" dirty="0" err="1"/>
              <a:t>stateTask</a:t>
            </a:r>
            <a:r>
              <a:rPr lang="en-US" dirty="0"/>
              <a:t> is then set to the begin state of that </a:t>
            </a:r>
            <a:r>
              <a:rPr lang="en-US" dirty="0" err="1" smtClean="0"/>
              <a:t>statetask</a:t>
            </a:r>
            <a:r>
              <a:rPr lang="en-US" dirty="0" smtClean="0"/>
              <a:t>. Alternatively, a branching task can be used.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333425" y="3387436"/>
            <a:ext cx="4657664" cy="952704"/>
            <a:chOff x="1933680" y="2926111"/>
            <a:chExt cx="7962900" cy="16287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3680" y="2926111"/>
              <a:ext cx="7962900" cy="16287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10364" y="3052185"/>
              <a:ext cx="3506876" cy="1376625"/>
            </a:xfrm>
            <a:prstGeom prst="rect">
              <a:avLst/>
            </a:prstGeom>
            <a:solidFill>
              <a:srgbClr val="70AD47">
                <a:alpha val="50196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25" y="2040133"/>
            <a:ext cx="1623580" cy="120608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4481355"/>
            <a:ext cx="5181600" cy="122395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661730" y="2017635"/>
            <a:ext cx="295275" cy="2952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731726" y="2335408"/>
            <a:ext cx="930004" cy="146152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7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alternative 1: polling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Pros:</a:t>
            </a:r>
          </a:p>
          <a:p>
            <a:pPr lvl="1"/>
            <a:r>
              <a:rPr lang="en-US" dirty="0" smtClean="0"/>
              <a:t>Secondary flow is not aware of the primary flow. As such, coupling is unidirectional.</a:t>
            </a:r>
          </a:p>
          <a:p>
            <a:pPr lvl="1"/>
            <a:r>
              <a:rPr lang="en-US" dirty="0" smtClean="0"/>
              <a:t>All states (including fail states) of secondary flow can be observed.</a:t>
            </a:r>
          </a:p>
          <a:p>
            <a:pPr lvl="1"/>
            <a:r>
              <a:rPr lang="en-US" dirty="0" smtClean="0"/>
              <a:t>Added model artefacts have functional semantics.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Cons:</a:t>
            </a:r>
          </a:p>
          <a:p>
            <a:pPr lvl="1"/>
            <a:r>
              <a:rPr lang="en-US" dirty="0" smtClean="0"/>
              <a:t>Inefficient use of resources, limited scalability.</a:t>
            </a:r>
          </a:p>
          <a:p>
            <a:pPr lvl="1"/>
            <a:r>
              <a:rPr lang="en-US" dirty="0" smtClean="0"/>
              <a:t>Usage of </a:t>
            </a:r>
            <a:r>
              <a:rPr lang="en-US" dirty="0" err="1" smtClean="0"/>
              <a:t>failedState</a:t>
            </a:r>
            <a:r>
              <a:rPr lang="en-US" dirty="0" smtClean="0"/>
              <a:t> limits the observability of technical failures.</a:t>
            </a:r>
          </a:p>
          <a:p>
            <a:pPr lvl="1"/>
            <a:r>
              <a:rPr lang="en-US" dirty="0" smtClean="0"/>
              <a:t>Alternatively, a branching task could be used, but this couples the task implementation with its usage as a state task.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898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alternative 2: update task in secondary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updater task is added to the </a:t>
            </a:r>
            <a:r>
              <a:rPr lang="en-US" b="1" dirty="0" smtClean="0"/>
              <a:t>secondary flow</a:t>
            </a:r>
            <a:r>
              <a:rPr lang="en-US" dirty="0" smtClean="0"/>
              <a:t>, having the responsibility of notifying the primary flow.</a:t>
            </a:r>
          </a:p>
          <a:p>
            <a:r>
              <a:rPr lang="en-US" dirty="0" smtClean="0"/>
              <a:t>Logic Bean of the primary flow data element exposes a method to be called, having the responsibility for performing the required business functionality to update its state.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425" y="3593363"/>
            <a:ext cx="5795784" cy="1042735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5" name="Rectangle 4"/>
          <p:cNvSpPr/>
          <p:nvPr/>
        </p:nvSpPr>
        <p:spPr>
          <a:xfrm>
            <a:off x="9344672" y="3712900"/>
            <a:ext cx="1687422" cy="731573"/>
          </a:xfrm>
          <a:prstGeom prst="rect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241" y="4791936"/>
            <a:ext cx="1962150" cy="14859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601496" y="2173176"/>
            <a:ext cx="4458802" cy="894484"/>
            <a:chOff x="6579725" y="2860964"/>
            <a:chExt cx="4458802" cy="8944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9725" y="2860964"/>
              <a:ext cx="2858115" cy="894484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0032991" y="3162754"/>
              <a:ext cx="1005536" cy="436856"/>
              <a:chOff x="10706137" y="2989572"/>
              <a:chExt cx="1005536" cy="43685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1047057" y="2989572"/>
                <a:ext cx="161848" cy="1634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706137" y="3149429"/>
                <a:ext cx="10055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err="1" smtClean="0"/>
                  <a:t>Completed</a:t>
                </a:r>
                <a:endParaRPr lang="nl-BE" sz="1200" dirty="0"/>
              </a:p>
            </p:txBody>
          </p:sp>
        </p:grpSp>
      </p:grpSp>
      <p:sp>
        <p:nvSpPr>
          <p:cNvPr id="15" name="Oval 14"/>
          <p:cNvSpPr/>
          <p:nvPr/>
        </p:nvSpPr>
        <p:spPr>
          <a:xfrm>
            <a:off x="8730679" y="4791936"/>
            <a:ext cx="295275" cy="2952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6361126" y="4319451"/>
            <a:ext cx="2412795" cy="51572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9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alternative 2: update task in secondary flow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Pros: </a:t>
            </a:r>
          </a:p>
          <a:p>
            <a:pPr lvl="1"/>
            <a:r>
              <a:rPr lang="en-US" dirty="0" smtClean="0"/>
              <a:t>Polling inefficiencies are reduced.</a:t>
            </a:r>
          </a:p>
          <a:p>
            <a:pPr lvl="1"/>
            <a:r>
              <a:rPr lang="en-US" dirty="0" smtClean="0"/>
              <a:t>Responsibilities are separated: secondary flow is responsible for triggering an update, while the primary flow keeps control over its own state.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Cons:</a:t>
            </a:r>
          </a:p>
          <a:p>
            <a:pPr lvl="1"/>
            <a:r>
              <a:rPr lang="en-US" dirty="0" smtClean="0"/>
              <a:t>Bi-directional dependencies could </a:t>
            </a:r>
            <a:r>
              <a:rPr lang="en-US" dirty="0"/>
              <a:t>result in a technical issue in case the two workflows belong to a different software component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some implementations, the secondary flow sets the state of the primary flow directly. This leads to tight functional coupling.</a:t>
            </a:r>
          </a:p>
          <a:p>
            <a:pPr lvl="1"/>
            <a:r>
              <a:rPr lang="en-US" dirty="0" smtClean="0"/>
              <a:t>Only successful completion of secondary flow is reported.</a:t>
            </a:r>
          </a:p>
          <a:p>
            <a:pPr lvl="1"/>
            <a:r>
              <a:rPr lang="en-US" dirty="0" smtClean="0"/>
              <a:t>Non-functional modeling artefacts are added.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alternative 3: Java </a:t>
            </a:r>
            <a:r>
              <a:rPr lang="en-US" dirty="0" err="1" smtClean="0"/>
              <a:t>PubSub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updater task </a:t>
            </a:r>
            <a:r>
              <a:rPr lang="en-US" dirty="0" err="1" smtClean="0"/>
              <a:t>RentalUpdater</a:t>
            </a:r>
            <a:r>
              <a:rPr lang="en-US" dirty="0" smtClean="0"/>
              <a:t> is added to the </a:t>
            </a:r>
            <a:r>
              <a:rPr lang="en-US" b="1" dirty="0" smtClean="0"/>
              <a:t>secondary flow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RentalUpdater</a:t>
            </a:r>
            <a:r>
              <a:rPr lang="en-US" dirty="0" smtClean="0"/>
              <a:t> </a:t>
            </a:r>
            <a:r>
              <a:rPr lang="en-US" b="1" dirty="0" smtClean="0"/>
              <a:t>notifies a list of registered observers </a:t>
            </a:r>
            <a:r>
              <a:rPr lang="en-US" dirty="0" smtClean="0"/>
              <a:t>upon completion of the secondary flow.</a:t>
            </a:r>
          </a:p>
          <a:p>
            <a:r>
              <a:rPr lang="en-US" dirty="0" smtClean="0"/>
              <a:t>Subscription process is implemented using @Startup annotation (JEE6)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495402" y="4125969"/>
            <a:ext cx="4696374" cy="672377"/>
            <a:chOff x="2223221" y="3885766"/>
            <a:chExt cx="8715375" cy="12477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3221" y="3885766"/>
              <a:ext cx="8715375" cy="124777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259562" y="4080164"/>
              <a:ext cx="2757273" cy="890781"/>
            </a:xfrm>
            <a:prstGeom prst="rect">
              <a:avLst/>
            </a:prstGeom>
            <a:solidFill>
              <a:srgbClr val="70AD47">
                <a:alpha val="50196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21120" y="2626726"/>
            <a:ext cx="4044937" cy="823223"/>
            <a:chOff x="6579725" y="2860964"/>
            <a:chExt cx="4458802" cy="8944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9725" y="2860964"/>
              <a:ext cx="2858115" cy="894484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10032991" y="3162754"/>
              <a:ext cx="1005536" cy="436856"/>
              <a:chOff x="10706137" y="2989572"/>
              <a:chExt cx="1005536" cy="436856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1047057" y="2989572"/>
                <a:ext cx="161848" cy="1634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706137" y="3149429"/>
                <a:ext cx="10055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err="1" smtClean="0"/>
                  <a:t>Completed</a:t>
                </a:r>
                <a:endParaRPr lang="nl-BE" sz="1200" dirty="0"/>
              </a:p>
            </p:txBody>
          </p:sp>
        </p:grpSp>
      </p:grpSp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11216" y="5384866"/>
            <a:ext cx="1453222" cy="110049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833696" y="5325901"/>
            <a:ext cx="295275" cy="2952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 flipV="1">
            <a:off x="6821120" y="4798346"/>
            <a:ext cx="1055818" cy="57079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NS analysis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modeling</a:t>
            </a:r>
            <a:r>
              <a:rPr lang="nl-BE" dirty="0" smtClean="0"/>
              <a:t> </a:t>
            </a:r>
            <a:r>
              <a:rPr lang="nl-BE" dirty="0" err="1" smtClean="0"/>
              <a:t>requires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transformation</a:t>
            </a:r>
            <a:r>
              <a:rPr lang="nl-BE" dirty="0" smtClean="0"/>
              <a:t> of </a:t>
            </a:r>
            <a:r>
              <a:rPr lang="nl-BE" dirty="0" err="1" smtClean="0"/>
              <a:t>requirements</a:t>
            </a:r>
            <a:r>
              <a:rPr lang="nl-BE" dirty="0" smtClean="0"/>
              <a:t> </a:t>
            </a:r>
            <a:r>
              <a:rPr lang="nl-BE" dirty="0" err="1" smtClean="0"/>
              <a:t>into</a:t>
            </a:r>
            <a:r>
              <a:rPr lang="nl-BE" dirty="0" smtClean="0"/>
              <a:t> data, </a:t>
            </a:r>
            <a:r>
              <a:rPr lang="nl-BE" dirty="0" err="1" smtClean="0"/>
              <a:t>tasks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flows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6" y="1976601"/>
            <a:ext cx="9042989" cy="4571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328896" y="3432105"/>
            <a:ext cx="66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DATA</a:t>
            </a:r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8654616" y="3422480"/>
            <a:ext cx="63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TASK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882477" y="3345480"/>
            <a:ext cx="73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FLOW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41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alternative 3: Java </a:t>
            </a:r>
            <a:r>
              <a:rPr lang="en-US" dirty="0" err="1" smtClean="0"/>
              <a:t>PubSub</a:t>
            </a:r>
            <a:r>
              <a:rPr lang="en-US" dirty="0" smtClean="0"/>
              <a:t> mechanism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70" y="3347967"/>
            <a:ext cx="5686425" cy="3190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" y="2269333"/>
            <a:ext cx="2973810" cy="4269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865" y="2342646"/>
            <a:ext cx="2536244" cy="1551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895" y="4546386"/>
            <a:ext cx="2821373" cy="2191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0416" y="600543"/>
            <a:ext cx="3596270" cy="21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alternative 3: Java </a:t>
            </a:r>
            <a:r>
              <a:rPr lang="en-US" dirty="0" err="1"/>
              <a:t>PubSub</a:t>
            </a:r>
            <a:r>
              <a:rPr lang="en-US" dirty="0"/>
              <a:t>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Pros:	</a:t>
            </a:r>
          </a:p>
          <a:p>
            <a:pPr lvl="1"/>
            <a:r>
              <a:rPr lang="en-US" dirty="0"/>
              <a:t>Similar to an updater task, but reduces the coupling from </a:t>
            </a:r>
            <a:r>
              <a:rPr lang="en-US" dirty="0" smtClean="0"/>
              <a:t>the secondary </a:t>
            </a:r>
            <a:r>
              <a:rPr lang="en-US" dirty="0"/>
              <a:t>on </a:t>
            </a:r>
            <a:r>
              <a:rPr lang="en-US" dirty="0" smtClean="0"/>
              <a:t>the primary flow.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Cons:</a:t>
            </a:r>
          </a:p>
          <a:p>
            <a:pPr lvl="1"/>
            <a:r>
              <a:rPr lang="en-US" dirty="0" smtClean="0"/>
              <a:t>Robustness: difficult to handle exceptions from individual subscribers.</a:t>
            </a:r>
          </a:p>
          <a:p>
            <a:pPr lvl="2"/>
            <a:r>
              <a:rPr lang="en-US" dirty="0" smtClean="0"/>
              <a:t>One state reflects successful or erroneous notification of subscribers.</a:t>
            </a:r>
          </a:p>
          <a:p>
            <a:pPr lvl="1"/>
            <a:r>
              <a:rPr lang="en-US" dirty="0" smtClean="0"/>
              <a:t>Subscriptions are hardcoded using @Startup annotations </a:t>
            </a:r>
          </a:p>
          <a:p>
            <a:pPr lvl="2"/>
            <a:r>
              <a:rPr lang="en-US" dirty="0" smtClean="0"/>
              <a:t>Harder to monitor in multi-node environments.</a:t>
            </a:r>
          </a:p>
          <a:p>
            <a:pPr lvl="1"/>
            <a:r>
              <a:rPr lang="en-US" dirty="0"/>
              <a:t>Only successful completion of secondary flow is reported.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alternative 4: Messaging infrastructure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err="1" smtClean="0"/>
              <a:t>RentalStatusPublisher</a:t>
            </a:r>
            <a:r>
              <a:rPr lang="en-US" b="1" dirty="0" smtClean="0"/>
              <a:t> </a:t>
            </a:r>
            <a:r>
              <a:rPr lang="en-US" b="1" dirty="0"/>
              <a:t>session bean</a:t>
            </a:r>
            <a:r>
              <a:rPr lang="en-US" dirty="0"/>
              <a:t> is created, which contains the logic to connect to a queue </a:t>
            </a:r>
            <a:r>
              <a:rPr lang="en-US" dirty="0" err="1" smtClean="0"/>
              <a:t>RentalQueue</a:t>
            </a:r>
            <a:r>
              <a:rPr lang="en-US" dirty="0" smtClean="0"/>
              <a:t> </a:t>
            </a:r>
            <a:r>
              <a:rPr lang="en-US" dirty="0"/>
              <a:t>and publish a </a:t>
            </a:r>
            <a:r>
              <a:rPr lang="en-US" dirty="0" err="1"/>
              <a:t>StatusUpdateMessage</a:t>
            </a:r>
            <a:r>
              <a:rPr lang="en-US" dirty="0" smtClean="0"/>
              <a:t>.</a:t>
            </a:r>
          </a:p>
          <a:p>
            <a:r>
              <a:rPr lang="en-US" dirty="0"/>
              <a:t>The method for publishing a status update is called from </a:t>
            </a:r>
            <a:r>
              <a:rPr lang="en-US" dirty="0" smtClean="0"/>
              <a:t>the </a:t>
            </a:r>
            <a:r>
              <a:rPr lang="en-US" b="1" dirty="0" err="1" smtClean="0"/>
              <a:t>compareAndSetStatus</a:t>
            </a:r>
            <a:r>
              <a:rPr lang="en-US" b="1" dirty="0" smtClean="0"/>
              <a:t> method on the </a:t>
            </a:r>
            <a:r>
              <a:rPr lang="en-US" b="1" dirty="0" err="1" smtClean="0"/>
              <a:t>RentalBean</a:t>
            </a:r>
            <a:r>
              <a:rPr lang="en-US" dirty="0" smtClean="0"/>
              <a:t>.</a:t>
            </a:r>
          </a:p>
          <a:p>
            <a:r>
              <a:rPr lang="en-US" dirty="0"/>
              <a:t>a </a:t>
            </a:r>
            <a:r>
              <a:rPr lang="en-US" b="1" dirty="0" err="1" smtClean="0"/>
              <a:t>MessageDriven</a:t>
            </a:r>
            <a:r>
              <a:rPr lang="en-US" b="1" dirty="0" smtClean="0"/>
              <a:t> </a:t>
            </a:r>
            <a:r>
              <a:rPr lang="en-US" b="1" dirty="0"/>
              <a:t>bean </a:t>
            </a:r>
            <a:r>
              <a:rPr lang="en-US" b="1" dirty="0" err="1" smtClean="0"/>
              <a:t>BookingMessageProcessor</a:t>
            </a:r>
            <a:r>
              <a:rPr lang="en-US" b="1" dirty="0" smtClean="0"/>
              <a:t> </a:t>
            </a:r>
            <a:r>
              <a:rPr lang="en-US" dirty="0"/>
              <a:t>which is configured to listen to the </a:t>
            </a:r>
            <a:r>
              <a:rPr lang="en-US" dirty="0" err="1" smtClean="0"/>
              <a:t>RentalQueue</a:t>
            </a:r>
            <a:r>
              <a:rPr lang="en-US" dirty="0" smtClean="0"/>
              <a:t>. Messages can be filtered before triggering specific business logic.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50" y="4613750"/>
            <a:ext cx="1776659" cy="1345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435" y="2365715"/>
            <a:ext cx="1623580" cy="1206088"/>
          </a:xfrm>
          <a:prstGeom prst="rect">
            <a:avLst/>
          </a:prstGeom>
        </p:spPr>
      </p:pic>
      <p:sp>
        <p:nvSpPr>
          <p:cNvPr id="9" name="Can 8"/>
          <p:cNvSpPr/>
          <p:nvPr/>
        </p:nvSpPr>
        <p:spPr>
          <a:xfrm rot="16200000">
            <a:off x="10012504" y="4110463"/>
            <a:ext cx="471055" cy="221153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RentalQueue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284610" y="5216232"/>
            <a:ext cx="7693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8541328" y="4985691"/>
            <a:ext cx="228600" cy="159327"/>
            <a:chOff x="6220691" y="3262745"/>
            <a:chExt cx="2611582" cy="1821873"/>
          </a:xfrm>
        </p:grpSpPr>
        <p:sp>
          <p:nvSpPr>
            <p:cNvPr id="12" name="Flowchart: Process 11"/>
            <p:cNvSpPr/>
            <p:nvPr/>
          </p:nvSpPr>
          <p:spPr>
            <a:xfrm>
              <a:off x="6220691" y="3262745"/>
              <a:ext cx="2611582" cy="1821873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220691" y="3262745"/>
              <a:ext cx="1288473" cy="84914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509164" y="3262745"/>
              <a:ext cx="1323109" cy="84914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Elbow Connector 28"/>
          <p:cNvCxnSpPr>
            <a:stCxn id="9" idx="3"/>
            <a:endCxn id="7" idx="3"/>
          </p:cNvCxnSpPr>
          <p:nvPr/>
        </p:nvCxnSpPr>
        <p:spPr>
          <a:xfrm flipH="1" flipV="1">
            <a:off x="9383015" y="2968759"/>
            <a:ext cx="1970785" cy="2247472"/>
          </a:xfrm>
          <a:prstGeom prst="bentConnector3">
            <a:avLst>
              <a:gd name="adj1" fmla="val -1208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9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alternative 4: Messaging infrastructure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Pros:</a:t>
            </a:r>
          </a:p>
          <a:p>
            <a:pPr lvl="1"/>
            <a:r>
              <a:rPr lang="en-US" dirty="0"/>
              <a:t>No direct coupling from secondary to primary flow.</a:t>
            </a:r>
          </a:p>
          <a:p>
            <a:pPr lvl="1"/>
            <a:r>
              <a:rPr lang="en-US" dirty="0" smtClean="0"/>
              <a:t>No “technical” model artefacts.</a:t>
            </a:r>
          </a:p>
          <a:p>
            <a:pPr lvl="1"/>
            <a:r>
              <a:rPr lang="en-US" dirty="0" smtClean="0"/>
              <a:t>Expansion of current customizations is feasible.</a:t>
            </a:r>
          </a:p>
          <a:p>
            <a:pPr lvl="1"/>
            <a:r>
              <a:rPr lang="en-US" dirty="0" smtClean="0"/>
              <a:t>Subscription can be configured instead of hardcoded.</a:t>
            </a:r>
          </a:p>
          <a:p>
            <a:pPr lvl="1"/>
            <a:r>
              <a:rPr lang="en-US" dirty="0" smtClean="0"/>
              <a:t>Enables updates for any status, not just secondary flow completion.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Cons:</a:t>
            </a:r>
          </a:p>
          <a:p>
            <a:pPr lvl="1"/>
            <a:r>
              <a:rPr lang="en-US" dirty="0" smtClean="0"/>
              <a:t>External technology (JMS) and infrastructure (queues) added</a:t>
            </a:r>
          </a:p>
          <a:p>
            <a:pPr lvl="1"/>
            <a:r>
              <a:rPr lang="en-US" dirty="0" smtClean="0"/>
              <a:t>Robustness should be safeguarded, especially in multi-node environments</a:t>
            </a:r>
            <a:endParaRPr lang="en-US" dirty="0"/>
          </a:p>
          <a:p>
            <a:pPr lvl="2"/>
            <a:r>
              <a:rPr lang="en-US" dirty="0"/>
              <a:t>Ensuring messages get processed </a:t>
            </a:r>
            <a:r>
              <a:rPr lang="en-US" dirty="0" smtClean="0"/>
              <a:t>successfully (acknowledgement modes, </a:t>
            </a:r>
            <a:r>
              <a:rPr lang="en-US" dirty="0"/>
              <a:t>durable </a:t>
            </a:r>
            <a:r>
              <a:rPr lang="en-US" dirty="0" smtClean="0"/>
              <a:t>subscriptions)</a:t>
            </a:r>
            <a:endParaRPr lang="en-US" dirty="0"/>
          </a:p>
          <a:p>
            <a:pPr lvl="2"/>
            <a:r>
              <a:rPr lang="en-US" dirty="0"/>
              <a:t>P</a:t>
            </a:r>
            <a:r>
              <a:rPr lang="en-US" dirty="0" smtClean="0"/>
              <a:t>ersisting </a:t>
            </a:r>
            <a:r>
              <a:rPr lang="en-US" dirty="0"/>
              <a:t>to </a:t>
            </a:r>
            <a:r>
              <a:rPr lang="en-US" dirty="0" smtClean="0"/>
              <a:t>DB centralizes application state (multiple </a:t>
            </a:r>
            <a:r>
              <a:rPr lang="en-US" dirty="0" err="1" smtClean="0"/>
              <a:t>ActiveMQ</a:t>
            </a:r>
            <a:r>
              <a:rPr lang="en-US" dirty="0" smtClean="0"/>
              <a:t> brokers vs 1 DB instance)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25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alternative 5: flow on &lt;secondary&gt;</a:t>
            </a:r>
            <a:r>
              <a:rPr lang="en-US" dirty="0" err="1" smtClean="0"/>
              <a:t>TaskStatus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flow on a </a:t>
            </a:r>
            <a:r>
              <a:rPr lang="en-US" b="1" dirty="0" smtClean="0"/>
              <a:t>separate data element </a:t>
            </a:r>
            <a:r>
              <a:rPr lang="en-US" dirty="0" smtClean="0"/>
              <a:t>is responsible for triggering status update notifications.</a:t>
            </a:r>
          </a:p>
          <a:p>
            <a:r>
              <a:rPr lang="en-US" dirty="0" smtClean="0"/>
              <a:t>Either </a:t>
            </a:r>
            <a:r>
              <a:rPr lang="en-US" dirty="0"/>
              <a:t>a custom element, which is instantiated when a new status message needs to be sent, can be created, or the existing </a:t>
            </a:r>
            <a:r>
              <a:rPr lang="en-US" b="1" dirty="0" err="1"/>
              <a:t>TaskStatus</a:t>
            </a:r>
            <a:r>
              <a:rPr lang="en-US" b="1" dirty="0"/>
              <a:t> elements </a:t>
            </a:r>
            <a:r>
              <a:rPr lang="en-US" dirty="0"/>
              <a:t>could be used for this purpose.</a:t>
            </a:r>
          </a:p>
          <a:p>
            <a:r>
              <a:rPr lang="en-US" dirty="0"/>
              <a:t>The </a:t>
            </a:r>
            <a:r>
              <a:rPr lang="en-US" dirty="0" err="1"/>
              <a:t>updaterTask</a:t>
            </a:r>
            <a:r>
              <a:rPr lang="en-US" dirty="0"/>
              <a:t> on this flow retrieves the observer elements from a configuration element (</a:t>
            </a:r>
            <a:r>
              <a:rPr lang="en-US" dirty="0" err="1"/>
              <a:t>StatusObserver</a:t>
            </a:r>
            <a:r>
              <a:rPr lang="en-US" dirty="0"/>
              <a:t>), dynamically loads an agent and triggers its notify() method.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826399" y="1750255"/>
            <a:ext cx="3527401" cy="4502078"/>
            <a:chOff x="7364376" y="2472899"/>
            <a:chExt cx="2944091" cy="3757590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4376" y="2472899"/>
              <a:ext cx="2944091" cy="74520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443137" y="2472899"/>
              <a:ext cx="2796058" cy="638153"/>
            </a:xfrm>
            <a:prstGeom prst="rect">
              <a:avLst/>
            </a:prstGeom>
            <a:solidFill>
              <a:srgbClr val="70AD47">
                <a:alpha val="50196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0184" y="4001294"/>
              <a:ext cx="1544424" cy="104818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0184" y="5441430"/>
              <a:ext cx="1546681" cy="78905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9230417" y="3947768"/>
              <a:ext cx="295275" cy="2952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 flipV="1">
              <a:off x="7646796" y="3141334"/>
              <a:ext cx="1626863" cy="84967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0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alternative 5: flow on &lt;secondary&gt;</a:t>
            </a:r>
            <a:r>
              <a:rPr lang="en-US" dirty="0" err="1"/>
              <a:t>TaskStatus</a:t>
            </a:r>
            <a:r>
              <a:rPr lang="en-US" dirty="0"/>
              <a:t> element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Pros:</a:t>
            </a:r>
          </a:p>
          <a:p>
            <a:pPr lvl="1"/>
            <a:r>
              <a:rPr lang="en-US" dirty="0" smtClean="0"/>
              <a:t>No model artifacts need to be added on the primary or secondary flows.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direct coupling from secondary to primary flow.</a:t>
            </a:r>
          </a:p>
          <a:p>
            <a:pPr lvl="1"/>
            <a:r>
              <a:rPr lang="en-US" dirty="0" smtClean="0"/>
              <a:t>No external technology needs to be used.</a:t>
            </a:r>
          </a:p>
          <a:p>
            <a:pPr lvl="1"/>
            <a:r>
              <a:rPr lang="en-US" dirty="0" smtClean="0"/>
              <a:t>Observer subscriptions can be configured at runtime (</a:t>
            </a:r>
            <a:r>
              <a:rPr lang="en-US" dirty="0" err="1" smtClean="0"/>
              <a:t>cfr</a:t>
            </a:r>
            <a:r>
              <a:rPr lang="en-US" dirty="0" smtClean="0"/>
              <a:t>. Flows) and persisted.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Cons:</a:t>
            </a:r>
          </a:p>
          <a:p>
            <a:pPr lvl="1"/>
            <a:r>
              <a:rPr lang="en-US" dirty="0" smtClean="0"/>
              <a:t>Dynamic class loading results in runtime exceptions.</a:t>
            </a:r>
          </a:p>
          <a:p>
            <a:pPr lvl="1"/>
            <a:r>
              <a:rPr lang="en-US" dirty="0" smtClean="0"/>
              <a:t>Non-functional model artefacts are added.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– functional variations / 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Who is responsible for triggering update messages?</a:t>
            </a:r>
          </a:p>
          <a:p>
            <a:r>
              <a:rPr lang="en-US" dirty="0" smtClean="0"/>
              <a:t>Which technology is used for notification?</a:t>
            </a:r>
          </a:p>
          <a:p>
            <a:r>
              <a:rPr lang="en-US" dirty="0" smtClean="0"/>
              <a:t>Which state changes are communicated?</a:t>
            </a:r>
          </a:p>
          <a:p>
            <a:pPr lvl="1"/>
            <a:r>
              <a:rPr lang="en-US" dirty="0" smtClean="0"/>
              <a:t>Does failure of the secondary flow result in failure of the primary flow?</a:t>
            </a:r>
          </a:p>
          <a:p>
            <a:r>
              <a:rPr lang="en-US" dirty="0" smtClean="0"/>
              <a:t>What is the multiplicity between primary and secondary flow?</a:t>
            </a:r>
          </a:p>
          <a:p>
            <a:pPr lvl="1"/>
            <a:r>
              <a:rPr lang="en-US" dirty="0" smtClean="0"/>
              <a:t>One primary flow listens to one secondary flow (Basic scenario, but occurs often in practice)</a:t>
            </a:r>
          </a:p>
          <a:p>
            <a:pPr lvl="1"/>
            <a:r>
              <a:rPr lang="en-US" dirty="0" smtClean="0"/>
              <a:t>One primary flow listens to multiple secondary flows (Each secondary flow notifies the primary flow, which decides on its own state transition)</a:t>
            </a:r>
          </a:p>
          <a:p>
            <a:pPr lvl="1"/>
            <a:r>
              <a:rPr lang="en-US" dirty="0" smtClean="0"/>
              <a:t>Multiple primary flows listen to one secondary flow (Highlights the coupling / dependency from secondary on primary flow)</a:t>
            </a:r>
          </a:p>
          <a:p>
            <a:pPr lvl="1"/>
            <a:r>
              <a:rPr lang="en-US" dirty="0" smtClean="0"/>
              <a:t>Multiple primary flows listen to multiple secondary flows</a:t>
            </a:r>
          </a:p>
          <a:p>
            <a:r>
              <a:rPr lang="en-US" dirty="0" smtClean="0"/>
              <a:t>“Notifying” the primary flow can be handled differently</a:t>
            </a:r>
          </a:p>
          <a:p>
            <a:pPr lvl="1"/>
            <a:r>
              <a:rPr lang="en-US" dirty="0" smtClean="0"/>
              <a:t>State can be set directly</a:t>
            </a:r>
          </a:p>
          <a:p>
            <a:pPr lvl="1"/>
            <a:r>
              <a:rPr lang="en-US" dirty="0" smtClean="0"/>
              <a:t>Business logic to decide on state change can be triggered</a:t>
            </a:r>
          </a:p>
          <a:p>
            <a:pPr lvl="1"/>
            <a:r>
              <a:rPr lang="en-US" dirty="0" smtClean="0"/>
              <a:t>Parking state field can be used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Meta-model extensions</a:t>
            </a:r>
            <a:r>
              <a:rPr lang="en-US" dirty="0" smtClean="0"/>
              <a:t>: Inheritance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in conceptual modeling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Discussed in </a:t>
            </a:r>
            <a:r>
              <a:rPr lang="en-US" b="1" dirty="0"/>
              <a:t>Evolvability Evaluation of Conceptual-Level Inheritance Implementation Patterns (Marek </a:t>
            </a:r>
            <a:r>
              <a:rPr lang="en-US" b="1" dirty="0" err="1"/>
              <a:t>Suchánek</a:t>
            </a:r>
            <a:r>
              <a:rPr lang="en-US" b="1" dirty="0"/>
              <a:t> and Robert </a:t>
            </a:r>
            <a:r>
              <a:rPr lang="en-US" b="1" dirty="0" err="1"/>
              <a:t>Pergl</a:t>
            </a:r>
            <a:r>
              <a:rPr lang="en-US" b="1" dirty="0"/>
              <a:t>)</a:t>
            </a:r>
            <a:r>
              <a:rPr lang="en-US" dirty="0"/>
              <a:t> </a:t>
            </a:r>
          </a:p>
          <a:p>
            <a:r>
              <a:rPr lang="en-US" dirty="0" smtClean="0"/>
              <a:t>Inheritance </a:t>
            </a:r>
            <a:r>
              <a:rPr lang="en-US" dirty="0"/>
              <a:t>is a </a:t>
            </a:r>
            <a:r>
              <a:rPr lang="en-US" dirty="0" smtClean="0"/>
              <a:t>well-known and often-used </a:t>
            </a:r>
            <a:r>
              <a:rPr lang="en-US" dirty="0"/>
              <a:t>construct in conceptual </a:t>
            </a:r>
            <a:r>
              <a:rPr lang="en-US" dirty="0" smtClean="0"/>
              <a:t>modelling.</a:t>
            </a:r>
          </a:p>
          <a:p>
            <a:r>
              <a:rPr lang="en-US" dirty="0" err="1" smtClean="0"/>
              <a:t>Subclassing</a:t>
            </a:r>
            <a:r>
              <a:rPr lang="en-US" dirty="0" smtClean="0"/>
              <a:t> is often </a:t>
            </a:r>
            <a:r>
              <a:rPr lang="en-US" dirty="0"/>
              <a:t>used to enable reusability and to modularize complex </a:t>
            </a:r>
            <a:r>
              <a:rPr lang="en-US" dirty="0" smtClean="0"/>
              <a:t>applications, distinguishing accidental from essential use of inheritance.</a:t>
            </a:r>
          </a:p>
          <a:p>
            <a:r>
              <a:rPr lang="en-US" dirty="0"/>
              <a:t>Evolvability problems caused by inheritance in </a:t>
            </a:r>
            <a:r>
              <a:rPr lang="en-US" dirty="0" smtClean="0"/>
              <a:t>Object-Oriented </a:t>
            </a:r>
            <a:r>
              <a:rPr lang="en-US" dirty="0"/>
              <a:t>Programming </a:t>
            </a:r>
            <a:r>
              <a:rPr lang="en-US" dirty="0" smtClean="0"/>
              <a:t>are </a:t>
            </a:r>
            <a:r>
              <a:rPr lang="en-US" dirty="0"/>
              <a:t>well-known: </a:t>
            </a:r>
            <a:r>
              <a:rPr lang="en-US" dirty="0" smtClean="0"/>
              <a:t>e.g., “composition </a:t>
            </a:r>
            <a:r>
              <a:rPr lang="en-US" dirty="0"/>
              <a:t>over inheritance</a:t>
            </a:r>
            <a:r>
              <a:rPr lang="en-US" dirty="0" smtClean="0"/>
              <a:t>”, </a:t>
            </a:r>
            <a:r>
              <a:rPr lang="en-US" dirty="0" err="1" smtClean="0"/>
              <a:t>GoF</a:t>
            </a:r>
            <a:endParaRPr lang="en-US" dirty="0" smtClean="0"/>
          </a:p>
          <a:p>
            <a:r>
              <a:rPr lang="en-US" dirty="0" smtClean="0"/>
              <a:t>Previous research concerned the transformation of </a:t>
            </a:r>
            <a:r>
              <a:rPr lang="en-US" dirty="0" err="1" smtClean="0"/>
              <a:t>OntoUML</a:t>
            </a:r>
            <a:r>
              <a:rPr lang="en-US" dirty="0" smtClean="0"/>
              <a:t> to UML and relational models.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Universe</a:t>
            </a:r>
            <a:r>
              <a:rPr lang="nl-BE" dirty="0" smtClean="0"/>
              <a:t> of </a:t>
            </a:r>
            <a:r>
              <a:rPr lang="nl-BE" dirty="0" err="1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2207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identity principle </a:t>
            </a:r>
            <a:r>
              <a:rPr lang="en-US" dirty="0" smtClean="0"/>
              <a:t>from </a:t>
            </a:r>
            <a:r>
              <a:rPr lang="en-US" dirty="0" err="1" smtClean="0"/>
              <a:t>OntoUML</a:t>
            </a:r>
            <a:r>
              <a:rPr lang="en-US" dirty="0" smtClean="0"/>
              <a:t> deﬁnes the methods to determine if two apparent instances of the same concept are actually </a:t>
            </a:r>
            <a:r>
              <a:rPr lang="en-US" dirty="0"/>
              <a:t>the very same </a:t>
            </a:r>
            <a:r>
              <a:rPr lang="en-US" dirty="0" smtClean="0"/>
              <a:t>individual.</a:t>
            </a:r>
          </a:p>
          <a:p>
            <a:r>
              <a:rPr lang="en-US" dirty="0" smtClean="0"/>
              <a:t>The types of universals that provide the identity principle for their instances are called </a:t>
            </a:r>
            <a:r>
              <a:rPr lang="en-US" b="1" dirty="0" err="1"/>
              <a:t>Sortal</a:t>
            </a:r>
            <a:r>
              <a:rPr lang="en-US" b="1" dirty="0"/>
              <a:t> </a:t>
            </a:r>
            <a:r>
              <a:rPr lang="en-US" b="1" dirty="0" smtClean="0"/>
              <a:t>universals </a:t>
            </a:r>
            <a:r>
              <a:rPr lang="en-US" dirty="0" smtClean="0"/>
              <a:t>(e.g., kind, </a:t>
            </a:r>
            <a:r>
              <a:rPr lang="en-US" dirty="0" err="1" smtClean="0"/>
              <a:t>subkind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428" y="1935595"/>
            <a:ext cx="5669304" cy="43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 Modeling - Current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Modeling of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OOP Inheritance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Requires either </a:t>
            </a:r>
            <a:r>
              <a:rPr lang="en-US" b="1" dirty="0" smtClean="0"/>
              <a:t>multiple inheritance</a:t>
            </a:r>
            <a:r>
              <a:rPr lang="en-US" dirty="0" smtClean="0"/>
              <a:t>, or large-scale </a:t>
            </a:r>
            <a:r>
              <a:rPr lang="en-US" b="1" dirty="0" smtClean="0"/>
              <a:t>duplication of attributes.</a:t>
            </a:r>
          </a:p>
          <a:p>
            <a:r>
              <a:rPr lang="en-US" dirty="0" smtClean="0"/>
              <a:t>Adding additional classifications such as alive and deceased result in 16 instead of 8 required classes (</a:t>
            </a:r>
            <a:r>
              <a:rPr lang="en-US" b="1" dirty="0" smtClean="0"/>
              <a:t>2</a:t>
            </a:r>
            <a:r>
              <a:rPr lang="en-US" b="1" baseline="30000" dirty="0" smtClean="0"/>
              <a:t>n </a:t>
            </a:r>
            <a:r>
              <a:rPr lang="en-US" b="1" dirty="0" smtClean="0"/>
              <a:t>classes are needed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Rigidity</a:t>
            </a:r>
            <a:r>
              <a:rPr lang="en-US" dirty="0" smtClean="0"/>
              <a:t>: changing an </a:t>
            </a:r>
            <a:r>
              <a:rPr lang="en-US" dirty="0" err="1" smtClean="0"/>
              <a:t>AliveEmployeeWoman</a:t>
            </a:r>
            <a:r>
              <a:rPr lang="en-US" dirty="0" smtClean="0"/>
              <a:t> to </a:t>
            </a:r>
            <a:r>
              <a:rPr lang="en-US" dirty="0" err="1" smtClean="0"/>
              <a:t>DeceasedEmployeeWoman</a:t>
            </a:r>
            <a:r>
              <a:rPr lang="en-US" dirty="0" smtClean="0"/>
              <a:t> requires transformation procedure</a:t>
            </a:r>
          </a:p>
          <a:p>
            <a:r>
              <a:rPr lang="en-US" dirty="0" smtClean="0"/>
              <a:t>Adding or removing conceptual classes </a:t>
            </a:r>
            <a:r>
              <a:rPr lang="en-US" b="1" dirty="0" smtClean="0"/>
              <a:t>invalidates customizations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76845"/>
            <a:ext cx="5765109" cy="36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Cfr</a:t>
            </a:r>
            <a:r>
              <a:rPr lang="en-US" dirty="0" smtClean="0"/>
              <a:t>. Single Table Inheritance</a:t>
            </a:r>
          </a:p>
          <a:p>
            <a:r>
              <a:rPr lang="en-US" b="1" dirty="0" smtClean="0"/>
              <a:t>A single class unions all properties</a:t>
            </a:r>
            <a:r>
              <a:rPr lang="en-US" dirty="0" smtClean="0"/>
              <a:t>, and adds discriminator properties </a:t>
            </a:r>
          </a:p>
          <a:p>
            <a:r>
              <a:rPr lang="en-US" dirty="0" smtClean="0"/>
              <a:t>Adding a new subclass results in a definition of a new discriminator value and new fields.</a:t>
            </a:r>
          </a:p>
          <a:p>
            <a:r>
              <a:rPr lang="en-US" b="1" dirty="0" smtClean="0"/>
              <a:t>Data integrity </a:t>
            </a:r>
            <a:r>
              <a:rPr lang="en-US" dirty="0" smtClean="0"/>
              <a:t>must be validated manually.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57" y="1825625"/>
            <a:ext cx="3731745" cy="37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Similar to Union Pattern, but does not require discriminators </a:t>
            </a:r>
          </a:p>
          <a:p>
            <a:r>
              <a:rPr lang="en-US" b="1" dirty="0" smtClean="0"/>
              <a:t>All generalization relations are replaced by bidirectional is-a relations.</a:t>
            </a:r>
          </a:p>
          <a:p>
            <a:r>
              <a:rPr lang="en-US" dirty="0" smtClean="0"/>
              <a:t>Every (conceptual) abstract class is turned concrete and must be instantiated and linked to the Person class.</a:t>
            </a:r>
          </a:p>
          <a:p>
            <a:r>
              <a:rPr lang="en-US" dirty="0" smtClean="0"/>
              <a:t>Easier to expand data integrity validations.</a:t>
            </a:r>
          </a:p>
          <a:p>
            <a:r>
              <a:rPr lang="en-US" b="1" dirty="0" smtClean="0"/>
              <a:t>Conceptual changes have limited impact on existing customizations.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854" y="2215675"/>
            <a:ext cx="6260663" cy="3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Set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Like the composition pattern, but </a:t>
            </a:r>
            <a:r>
              <a:rPr lang="en-US" b="1" dirty="0" smtClean="0"/>
              <a:t>separates the concern of validating conceptual inheritance constraints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For each conceptual class which has subclasses, a &lt;&lt;GS&gt;&gt; class is generated. </a:t>
            </a:r>
            <a:r>
              <a:rPr lang="en-US" dirty="0" smtClean="0"/>
              <a:t>These can provide integrity checks for e.g. complete and disjoint qualifiers.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40941"/>
            <a:ext cx="5854890" cy="512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- 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patterns have pro’s and cons, depending on the depth of the inheritance tree.</a:t>
            </a:r>
          </a:p>
          <a:p>
            <a:r>
              <a:rPr lang="en-US" dirty="0" smtClean="0"/>
              <a:t>Inheritance challenges have also been observed to be solved through generic modeling (EAV), </a:t>
            </a:r>
            <a:r>
              <a:rPr lang="en-US" dirty="0" err="1" smtClean="0"/>
              <a:t>cfr</a:t>
            </a:r>
            <a:r>
              <a:rPr lang="en-US" dirty="0" smtClean="0"/>
              <a:t> </a:t>
            </a:r>
            <a:r>
              <a:rPr lang="en-US" dirty="0"/>
              <a:t>Architecture and Design of Adaptive </a:t>
            </a:r>
            <a:r>
              <a:rPr lang="en-US" dirty="0" smtClean="0"/>
              <a:t>Object-Models, Yoder et al.</a:t>
            </a:r>
          </a:p>
          <a:p>
            <a:r>
              <a:rPr lang="en-US" dirty="0" smtClean="0"/>
              <a:t>Different NS layers need to be considered (i.e., UI vs API vs DB queries)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37" y="1825625"/>
            <a:ext cx="4402352" cy="33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Meta-model </a:t>
            </a:r>
            <a:r>
              <a:rPr lang="en-US" dirty="0" smtClean="0"/>
              <a:t>extensions: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OntoUML</a:t>
            </a:r>
            <a:r>
              <a:rPr lang="en-US" dirty="0" smtClean="0"/>
              <a:t> describes well-defined conceptual constructs</a:t>
            </a:r>
          </a:p>
          <a:p>
            <a:r>
              <a:rPr lang="en-US" dirty="0" smtClean="0"/>
              <a:t>REA contains domain knowledge from the accounting domain</a:t>
            </a:r>
          </a:p>
          <a:p>
            <a:r>
              <a:rPr lang="en-US" dirty="0" smtClean="0"/>
              <a:t>DEMO</a:t>
            </a:r>
          </a:p>
          <a:p>
            <a:pPr lvl="1"/>
            <a:r>
              <a:rPr lang="en-US" dirty="0" smtClean="0"/>
              <a:t>Transaction pattern</a:t>
            </a:r>
          </a:p>
          <a:p>
            <a:pPr lvl="1"/>
            <a:r>
              <a:rPr lang="en-US" dirty="0" smtClean="0"/>
              <a:t>Process Model (business model as a tree of transactions)</a:t>
            </a:r>
          </a:p>
          <a:p>
            <a:pPr lvl="1"/>
            <a:r>
              <a:rPr lang="en-US" dirty="0" smtClean="0"/>
              <a:t>State Model primitives</a:t>
            </a:r>
          </a:p>
          <a:p>
            <a:pPr lvl="1"/>
            <a:r>
              <a:rPr lang="en-US" dirty="0" smtClean="0"/>
              <a:t>Action model</a:t>
            </a:r>
          </a:p>
          <a:p>
            <a:r>
              <a:rPr lang="en-US" dirty="0" smtClean="0"/>
              <a:t>Domain-Driven Design</a:t>
            </a:r>
          </a:p>
          <a:p>
            <a:pPr lvl="1"/>
            <a:r>
              <a:rPr lang="en-US" dirty="0" smtClean="0"/>
              <a:t>Aggregate roots define limitations for entity access</a:t>
            </a:r>
          </a:p>
          <a:p>
            <a:r>
              <a:rPr lang="en-US" dirty="0" err="1" smtClean="0"/>
              <a:t>Microservices</a:t>
            </a:r>
            <a:endParaRPr lang="en-US" dirty="0" smtClean="0"/>
          </a:p>
          <a:p>
            <a:pPr lvl="1"/>
            <a:r>
              <a:rPr lang="en-US" dirty="0" smtClean="0"/>
              <a:t>Sagas are preferred over distributed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Data </a:t>
            </a:r>
            <a:r>
              <a:rPr lang="nl-BE" dirty="0" err="1" smtClean="0"/>
              <a:t>modeling</a:t>
            </a:r>
            <a:r>
              <a:rPr lang="nl-BE" dirty="0" smtClean="0"/>
              <a:t> </a:t>
            </a:r>
            <a:r>
              <a:rPr lang="nl-BE" dirty="0" err="1" smtClean="0"/>
              <a:t>happens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ERD </a:t>
            </a:r>
            <a:r>
              <a:rPr lang="nl-BE" dirty="0" err="1" smtClean="0"/>
              <a:t>diagrams</a:t>
            </a:r>
            <a:endParaRPr lang="nl-BE" dirty="0"/>
          </a:p>
        </p:txBody>
      </p:sp>
      <p:pic>
        <p:nvPicPr>
          <p:cNvPr id="8" name="Picture 3" descr="C:\Users\pdbruyn\Downloads\EURENTmainwithoutinherit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6837"/>
            <a:ext cx="10572187" cy="356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Process</a:t>
            </a:r>
            <a:r>
              <a:rPr lang="nl-BE" dirty="0" smtClean="0"/>
              <a:t> </a:t>
            </a:r>
            <a:r>
              <a:rPr lang="nl-BE" dirty="0" err="1" smtClean="0"/>
              <a:t>modeling</a:t>
            </a:r>
            <a:r>
              <a:rPr lang="nl-BE" dirty="0" smtClean="0"/>
              <a:t> </a:t>
            </a:r>
            <a:r>
              <a:rPr lang="nl-BE" dirty="0" err="1" smtClean="0"/>
              <a:t>happens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state </a:t>
            </a:r>
            <a:r>
              <a:rPr lang="nl-BE" dirty="0" err="1" smtClean="0"/>
              <a:t>diagrams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942" y="2100492"/>
            <a:ext cx="7806324" cy="401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Data </a:t>
            </a:r>
            <a:r>
              <a:rPr lang="nl-BE" dirty="0" err="1" smtClean="0"/>
              <a:t>models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process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r>
              <a:rPr lang="nl-BE" dirty="0" smtClean="0"/>
              <a:t> are </a:t>
            </a:r>
            <a:r>
              <a:rPr lang="nl-BE" dirty="0" err="1" smtClean="0"/>
              <a:t>conceptually</a:t>
            </a:r>
            <a:r>
              <a:rPr lang="nl-BE" dirty="0" smtClean="0"/>
              <a:t> </a:t>
            </a:r>
            <a:r>
              <a:rPr lang="nl-BE" dirty="0" err="1" smtClean="0"/>
              <a:t>interrelated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005" y="1617757"/>
            <a:ext cx="7242746" cy="49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NS metamodel data </a:t>
            </a:r>
            <a:r>
              <a:rPr lang="nl-BE" dirty="0" err="1" smtClean="0"/>
              <a:t>dimensions</a:t>
            </a:r>
            <a:r>
              <a:rPr lang="nl-BE" dirty="0" smtClean="0"/>
              <a:t>: </a:t>
            </a:r>
            <a:r>
              <a:rPr lang="nl-BE" dirty="0" err="1" smtClean="0"/>
              <a:t>main</a:t>
            </a:r>
            <a:r>
              <a:rPr lang="nl-BE" dirty="0" smtClean="0"/>
              <a:t>/</a:t>
            </a:r>
            <a:r>
              <a:rPr lang="nl-BE" dirty="0" err="1" smtClean="0"/>
              <a:t>primary</a:t>
            </a:r>
            <a:endParaRPr lang="nl-BE" dirty="0"/>
          </a:p>
        </p:txBody>
      </p:sp>
      <p:pic>
        <p:nvPicPr>
          <p:cNvPr id="4" name="Picture 3" descr="C:\Users\pdbruyn\Downloads\EURENTmainwithoutinherit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82" y="2377439"/>
            <a:ext cx="9738835" cy="32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NS metamodel data </a:t>
            </a:r>
            <a:r>
              <a:rPr lang="nl-BE" dirty="0" err="1" smtClean="0"/>
              <a:t>dimensions</a:t>
            </a:r>
            <a:r>
              <a:rPr lang="nl-BE" dirty="0" smtClean="0"/>
              <a:t>: </a:t>
            </a:r>
            <a:r>
              <a:rPr lang="nl-BE" dirty="0" err="1" smtClean="0"/>
              <a:t>taxonomy</a:t>
            </a:r>
            <a:endParaRPr lang="nl-BE" dirty="0"/>
          </a:p>
        </p:txBody>
      </p:sp>
      <p:pic>
        <p:nvPicPr>
          <p:cNvPr id="5" name="Picture 3" descr="C:\Users\pdbruyn\Downloads\EURENTtaxonom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70" y="2066424"/>
            <a:ext cx="77438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1936</Words>
  <Application>Microsoft Office PowerPoint</Application>
  <PresentationFormat>Widescreen</PresentationFormat>
  <Paragraphs>236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 Theme</vt:lpstr>
      <vt:lpstr>NS modeling –   current state and the way forward for analysis and the NS meta-model</vt:lpstr>
      <vt:lpstr>NS Modeling - Current state</vt:lpstr>
      <vt:lpstr>NS analysis and modeling requires the transformation of requirements into data, tasks and flows</vt:lpstr>
      <vt:lpstr>NS Modeling - Current state</vt:lpstr>
      <vt:lpstr>Data modeling happens using ERD diagrams</vt:lpstr>
      <vt:lpstr>Process modeling happens using state diagrams</vt:lpstr>
      <vt:lpstr>Data models and process models are conceptually interrelated</vt:lpstr>
      <vt:lpstr>NS metamodel data dimensions: main/primary</vt:lpstr>
      <vt:lpstr>NS metamodel data dimensions: taxonomy</vt:lpstr>
      <vt:lpstr>NS metamodel data dimensions: directory</vt:lpstr>
      <vt:lpstr>NS metamodel data dimensions: domain tables</vt:lpstr>
      <vt:lpstr>NS metamodel data dimensions: proxy</vt:lpstr>
      <vt:lpstr>NS metamodel data dimensions: combined view</vt:lpstr>
      <vt:lpstr>NS Modeling - Current state</vt:lpstr>
      <vt:lpstr>Models can be defined in different ways</vt:lpstr>
      <vt:lpstr>Demonstration of NS modeler</vt:lpstr>
      <vt:lpstr>Limitations and the way forward</vt:lpstr>
      <vt:lpstr>Limitations of the current modeling approach</vt:lpstr>
      <vt:lpstr>Illustration: Domain complexity</vt:lpstr>
      <vt:lpstr>Dealing with other (non-NS) ontologies</vt:lpstr>
      <vt:lpstr>NS meta-model as a Gateway Ontology</vt:lpstr>
      <vt:lpstr>Meta-model extensions: Hierarchical workflows</vt:lpstr>
      <vt:lpstr>Hierarchical Flows</vt:lpstr>
      <vt:lpstr>Universe of discussion: reduced EURent</vt:lpstr>
      <vt:lpstr>Solution alternative 1: polling</vt:lpstr>
      <vt:lpstr>Solution alternative 1: polling</vt:lpstr>
      <vt:lpstr>Solution alternative 2: update task in secondary flow</vt:lpstr>
      <vt:lpstr>Solution alternative 2: update task in secondary flow</vt:lpstr>
      <vt:lpstr>Solution alternative 3: Java PubSub mechanism</vt:lpstr>
      <vt:lpstr>Solution alternative 3: Java PubSub mechanism</vt:lpstr>
      <vt:lpstr>Solution alternative 3: Java PubSub mechanism</vt:lpstr>
      <vt:lpstr>Solution alternative 4: Messaging infrastructure</vt:lpstr>
      <vt:lpstr>Solution alternative 4: Messaging infrastructure</vt:lpstr>
      <vt:lpstr>Solution alternative 5: flow on &lt;secondary&gt;TaskStatus element</vt:lpstr>
      <vt:lpstr>Solution alternative 5: flow on &lt;secondary&gt;TaskStatus element</vt:lpstr>
      <vt:lpstr>Solutions – functional variations / design decisions</vt:lpstr>
      <vt:lpstr>Meta-model extensions: Inheritance</vt:lpstr>
      <vt:lpstr>Inheritance in conceptual modeling</vt:lpstr>
      <vt:lpstr>Universe of discussion</vt:lpstr>
      <vt:lpstr>Traditional OOP Inheritance </vt:lpstr>
      <vt:lpstr>Union Pattern</vt:lpstr>
      <vt:lpstr>Composition Pattern</vt:lpstr>
      <vt:lpstr>Generalization Set Pattern</vt:lpstr>
      <vt:lpstr>Inheritance - discussion</vt:lpstr>
      <vt:lpstr>Meta-model extensions: discussion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 Analysis in a  technology company</dc:title>
  <dc:creator>Huysmans Philip</dc:creator>
  <cp:lastModifiedBy>Huysmans Philip</cp:lastModifiedBy>
  <cp:revision>53</cp:revision>
  <dcterms:created xsi:type="dcterms:W3CDTF">2019-05-07T11:12:18Z</dcterms:created>
  <dcterms:modified xsi:type="dcterms:W3CDTF">2019-05-22T12:01:56Z</dcterms:modified>
</cp:coreProperties>
</file>